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2.xml" ContentType="application/vnd.openxmlformats-officedocument.drawingml.chart+xml"/>
  <Override PartName="/ppt/notesSlides/notesSlide5.xml" ContentType="application/vnd.openxmlformats-officedocument.presentationml.notesSlide+xml"/>
  <Override PartName="/ppt/charts/chart3.xml" ContentType="application/vnd.openxmlformats-officedocument.drawingml.chart+xml"/>
  <Override PartName="/ppt/notesSlides/notesSlide6.xml" ContentType="application/vnd.openxmlformats-officedocument.presentationml.notesSlide+xml"/>
  <Override PartName="/ppt/charts/chart4.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charts/chart7.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2.xml" ContentType="application/vnd.openxmlformats-officedocument.drawingml.chartshape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4"/>
    <p:sldMasterId id="2147483684" r:id="rId5"/>
  </p:sldMasterIdLst>
  <p:notesMasterIdLst>
    <p:notesMasterId r:id="rId56"/>
  </p:notesMasterIdLst>
  <p:sldIdLst>
    <p:sldId id="261" r:id="rId6"/>
    <p:sldId id="260" r:id="rId7"/>
    <p:sldId id="268" r:id="rId8"/>
    <p:sldId id="267" r:id="rId9"/>
    <p:sldId id="269" r:id="rId10"/>
    <p:sldId id="266" r:id="rId11"/>
    <p:sldId id="276" r:id="rId12"/>
    <p:sldId id="282" r:id="rId13"/>
    <p:sldId id="280" r:id="rId14"/>
    <p:sldId id="279" r:id="rId15"/>
    <p:sldId id="258" r:id="rId16"/>
    <p:sldId id="281" r:id="rId17"/>
    <p:sldId id="283" r:id="rId18"/>
    <p:sldId id="274" r:id="rId19"/>
    <p:sldId id="275" r:id="rId20"/>
    <p:sldId id="278" r:id="rId21"/>
    <p:sldId id="273" r:id="rId22"/>
    <p:sldId id="277" r:id="rId23"/>
    <p:sldId id="284" r:id="rId24"/>
    <p:sldId id="270" r:id="rId25"/>
    <p:sldId id="272" r:id="rId26"/>
    <p:sldId id="271" r:id="rId27"/>
    <p:sldId id="289" r:id="rId28"/>
    <p:sldId id="286" r:id="rId29"/>
    <p:sldId id="287" r:id="rId30"/>
    <p:sldId id="288" r:id="rId31"/>
    <p:sldId id="295" r:id="rId32"/>
    <p:sldId id="264" r:id="rId33"/>
    <p:sldId id="265" r:id="rId34"/>
    <p:sldId id="306" r:id="rId35"/>
    <p:sldId id="308" r:id="rId36"/>
    <p:sldId id="290" r:id="rId37"/>
    <p:sldId id="397" r:id="rId38"/>
    <p:sldId id="385" r:id="rId39"/>
    <p:sldId id="307" r:id="rId40"/>
    <p:sldId id="293" r:id="rId41"/>
    <p:sldId id="297" r:id="rId42"/>
    <p:sldId id="300" r:id="rId43"/>
    <p:sldId id="301" r:id="rId44"/>
    <p:sldId id="303" r:id="rId45"/>
    <p:sldId id="304" r:id="rId46"/>
    <p:sldId id="302" r:id="rId47"/>
    <p:sldId id="305" r:id="rId48"/>
    <p:sldId id="299" r:id="rId49"/>
    <p:sldId id="257" r:id="rId50"/>
    <p:sldId id="296" r:id="rId51"/>
    <p:sldId id="259" r:id="rId52"/>
    <p:sldId id="298" r:id="rId53"/>
    <p:sldId id="285" r:id="rId54"/>
    <p:sldId id="263" r:id="rId5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2616" autoAdjust="0"/>
  </p:normalViewPr>
  <p:slideViewPr>
    <p:cSldViewPr snapToGrid="0">
      <p:cViewPr varScale="1">
        <p:scale>
          <a:sx n="82" d="100"/>
          <a:sy n="82" d="100"/>
        </p:scale>
        <p:origin x="150"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slide" Target="slides/slide49.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1" Type="http://schemas.openxmlformats.org/officeDocument/2006/relationships/oleObject" Target="file:///C:\Documents%20and%20Settings\Linsey\My%20Documents\research\bioaerosol\YangPLoSmodel\dynamics.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D:\WORK\papers\dynamics\models\dynamics-lognorm%20fit.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Documents%20and%20Settings\Linsey\My%20Documents\research\bioaerosol\YangPLoSmodel\dynamics.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C:\Documents%20and%20Settings\Linsey\My%20Documents\research\bioaerosol\YangPLoSmodel\dynamics.xlsx" TargetMode="External"/></Relationships>
</file>

<file path=ppt/charts/_rels/chart6.xml.rels><?xml version="1.0" encoding="UTF-8" standalone="yes"?>
<Relationships xmlns="http://schemas.openxmlformats.org/package/2006/relationships"><Relationship Id="rId3" Type="http://schemas.openxmlformats.org/officeDocument/2006/relationships/oleObject" Target="file:///C:\Users\Linsey\OneDrive%20-%20Virginia%20Tech\research\NIH\Kormuth2017aerosol\Fig4&amp;5data.xlsx"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7.xml.rels><?xml version="1.0" encoding="UTF-8" standalone="yes"?>
<Relationships xmlns="http://schemas.openxmlformats.org/package/2006/relationships"><Relationship Id="rId3" Type="http://schemas.openxmlformats.org/officeDocument/2006/relationships/oleObject" Target="file:///C:\Users\Linsey\OneDrive%20-%20Virginia%20Tech\research\NIH\Kormuth2017aerosol\Fig4&amp;5data.xlsx" TargetMode="Externa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2388518881886035"/>
          <c:y val="5.1400554097404488E-2"/>
          <c:w val="0.8294955120142401"/>
          <c:h val="0.82139395442147722"/>
        </c:manualLayout>
      </c:layout>
      <c:scatterChart>
        <c:scatterStyle val="smoothMarker"/>
        <c:varyColors val="0"/>
        <c:ser>
          <c:idx val="0"/>
          <c:order val="0"/>
          <c:tx>
            <c:v>Deq/Di</c:v>
          </c:tx>
          <c:spPr>
            <a:ln w="28575">
              <a:solidFill>
                <a:srgbClr val="F14124">
                  <a:lumMod val="75000"/>
                </a:srgbClr>
              </a:solidFill>
            </a:ln>
          </c:spPr>
          <c:marker>
            <c:symbol val="none"/>
          </c:marker>
          <c:xVal>
            <c:numRef>
              <c:f>'nasal respiratory fluid'!$P$123:$P$153</c:f>
              <c:numCache>
                <c:formatCode>General</c:formatCode>
                <c:ptCount val="31"/>
                <c:pt idx="0">
                  <c:v>17.788231578391919</c:v>
                </c:pt>
                <c:pt idx="1">
                  <c:v>28.543825747491937</c:v>
                </c:pt>
                <c:pt idx="2">
                  <c:v>42.550249928215294</c:v>
                </c:pt>
                <c:pt idx="3">
                  <c:v>53.851243002470575</c:v>
                </c:pt>
                <c:pt idx="4">
                  <c:v>62.324349817016945</c:v>
                </c:pt>
                <c:pt idx="5">
                  <c:v>68.6520765088746</c:v>
                </c:pt>
                <c:pt idx="6">
                  <c:v>73.451127221937142</c:v>
                </c:pt>
                <c:pt idx="7">
                  <c:v>77.165222783332879</c:v>
                </c:pt>
                <c:pt idx="8">
                  <c:v>80.098426682374566</c:v>
                </c:pt>
                <c:pt idx="9">
                  <c:v>82.458609765950968</c:v>
                </c:pt>
                <c:pt idx="10">
                  <c:v>84.3897483149468</c:v>
                </c:pt>
                <c:pt idx="11">
                  <c:v>85.993392987619572</c:v>
                </c:pt>
                <c:pt idx="12">
                  <c:v>87.342569557126566</c:v>
                </c:pt>
                <c:pt idx="13">
                  <c:v>88.490793282185663</c:v>
                </c:pt>
                <c:pt idx="14">
                  <c:v>89.477986298398477</c:v>
                </c:pt>
                <c:pt idx="15">
                  <c:v>90.334425863446228</c:v>
                </c:pt>
                <c:pt idx="16">
                  <c:v>91.083425437263685</c:v>
                </c:pt>
                <c:pt idx="17">
                  <c:v>91.743187518788915</c:v>
                </c:pt>
                <c:pt idx="18">
                  <c:v>92.328105958928035</c:v>
                </c:pt>
                <c:pt idx="19">
                  <c:v>92.849696124046901</c:v>
                </c:pt>
                <c:pt idx="20">
                  <c:v>93.933605274994619</c:v>
                </c:pt>
                <c:pt idx="21">
                  <c:v>94.78098433573895</c:v>
                </c:pt>
                <c:pt idx="22">
                  <c:v>95.458632483174057</c:v>
                </c:pt>
                <c:pt idx="23">
                  <c:v>96.010680074633441</c:v>
                </c:pt>
                <c:pt idx="24">
                  <c:v>96.467389143674964</c:v>
                </c:pt>
                <c:pt idx="25">
                  <c:v>96.850170428279654</c:v>
                </c:pt>
                <c:pt idx="26">
                  <c:v>97.452175086975117</c:v>
                </c:pt>
                <c:pt idx="27">
                  <c:v>97.899969902658597</c:v>
                </c:pt>
                <c:pt idx="28">
                  <c:v>98.242636111669938</c:v>
                </c:pt>
                <c:pt idx="29">
                  <c:v>98.724773261337148</c:v>
                </c:pt>
                <c:pt idx="30">
                  <c:v>99.219194040760357</c:v>
                </c:pt>
              </c:numCache>
            </c:numRef>
          </c:xVal>
          <c:yVal>
            <c:numRef>
              <c:f>'nasal respiratory fluid'!$R$123:$R$153</c:f>
              <c:numCache>
                <c:formatCode>General</c:formatCode>
                <c:ptCount val="31"/>
                <c:pt idx="0">
                  <c:v>0.40180805466444441</c:v>
                </c:pt>
                <c:pt idx="1">
                  <c:v>0.40957957978435022</c:v>
                </c:pt>
                <c:pt idx="2">
                  <c:v>0.41735110490425614</c:v>
                </c:pt>
                <c:pt idx="3">
                  <c:v>0.42512263002416195</c:v>
                </c:pt>
                <c:pt idx="4">
                  <c:v>0.43289415514406782</c:v>
                </c:pt>
                <c:pt idx="5">
                  <c:v>0.44066568026397374</c:v>
                </c:pt>
                <c:pt idx="6">
                  <c:v>0.44843720538387954</c:v>
                </c:pt>
                <c:pt idx="7">
                  <c:v>0.45620873050378541</c:v>
                </c:pt>
                <c:pt idx="8">
                  <c:v>0.46398025562369127</c:v>
                </c:pt>
                <c:pt idx="9">
                  <c:v>0.47175178074359708</c:v>
                </c:pt>
                <c:pt idx="10">
                  <c:v>0.479523305863503</c:v>
                </c:pt>
                <c:pt idx="11">
                  <c:v>0.48729483098340887</c:v>
                </c:pt>
                <c:pt idx="12">
                  <c:v>0.49506635610331468</c:v>
                </c:pt>
                <c:pt idx="13">
                  <c:v>0.5028378812232206</c:v>
                </c:pt>
                <c:pt idx="14">
                  <c:v>0.51060940634312646</c:v>
                </c:pt>
                <c:pt idx="15">
                  <c:v>0.51838093146303221</c:v>
                </c:pt>
                <c:pt idx="16">
                  <c:v>0.52615245658293819</c:v>
                </c:pt>
                <c:pt idx="17">
                  <c:v>0.53392398170284405</c:v>
                </c:pt>
                <c:pt idx="18">
                  <c:v>0.54169550682274981</c:v>
                </c:pt>
                <c:pt idx="19">
                  <c:v>0.54946703194265578</c:v>
                </c:pt>
                <c:pt idx="20">
                  <c:v>0.56889584474242039</c:v>
                </c:pt>
                <c:pt idx="21">
                  <c:v>0.58832465754218499</c:v>
                </c:pt>
                <c:pt idx="22">
                  <c:v>0.60775347034194971</c:v>
                </c:pt>
                <c:pt idx="23">
                  <c:v>0.62718228314171443</c:v>
                </c:pt>
                <c:pt idx="24">
                  <c:v>0.64661109594147903</c:v>
                </c:pt>
                <c:pt idx="25">
                  <c:v>0.66603990874124364</c:v>
                </c:pt>
                <c:pt idx="26">
                  <c:v>0.70489753434077296</c:v>
                </c:pt>
                <c:pt idx="27">
                  <c:v>0.74375515994030228</c:v>
                </c:pt>
                <c:pt idx="28">
                  <c:v>0.7826127855398316</c:v>
                </c:pt>
                <c:pt idx="29">
                  <c:v>0.86032803673889013</c:v>
                </c:pt>
                <c:pt idx="30">
                  <c:v>1</c:v>
                </c:pt>
              </c:numCache>
            </c:numRef>
          </c:yVal>
          <c:smooth val="1"/>
          <c:extLst>
            <c:ext xmlns:c16="http://schemas.microsoft.com/office/drawing/2014/chart" uri="{C3380CC4-5D6E-409C-BE32-E72D297353CC}">
              <c16:uniqueId val="{00000000-A1D9-4C69-AE06-CA4F6475356C}"/>
            </c:ext>
          </c:extLst>
        </c:ser>
        <c:dLbls>
          <c:showLegendKey val="0"/>
          <c:showVal val="0"/>
          <c:showCatName val="0"/>
          <c:showSerName val="0"/>
          <c:showPercent val="0"/>
          <c:showBubbleSize val="0"/>
        </c:dLbls>
        <c:axId val="115022080"/>
        <c:axId val="115036544"/>
      </c:scatterChart>
      <c:valAx>
        <c:axId val="115022080"/>
        <c:scaling>
          <c:orientation val="minMax"/>
          <c:max val="100"/>
          <c:min val="0"/>
        </c:scaling>
        <c:delete val="0"/>
        <c:axPos val="b"/>
        <c:title>
          <c:tx>
            <c:rich>
              <a:bodyPr/>
              <a:lstStyle/>
              <a:p>
                <a:pPr>
                  <a:defRPr/>
                </a:pPr>
                <a:r>
                  <a:rPr lang="en-US"/>
                  <a:t>RH (%)</a:t>
                </a:r>
              </a:p>
            </c:rich>
          </c:tx>
          <c:overlay val="0"/>
        </c:title>
        <c:numFmt formatCode="#,##0" sourceLinked="0"/>
        <c:majorTickMark val="out"/>
        <c:minorTickMark val="none"/>
        <c:tickLblPos val="nextTo"/>
        <c:crossAx val="115036544"/>
        <c:crosses val="autoZero"/>
        <c:crossBetween val="midCat"/>
        <c:majorUnit val="20"/>
      </c:valAx>
      <c:valAx>
        <c:axId val="115036544"/>
        <c:scaling>
          <c:orientation val="minMax"/>
          <c:max val="1"/>
          <c:min val="0"/>
        </c:scaling>
        <c:delete val="0"/>
        <c:axPos val="l"/>
        <c:title>
          <c:tx>
            <c:rich>
              <a:bodyPr/>
              <a:lstStyle/>
              <a:p>
                <a:pPr>
                  <a:defRPr/>
                </a:pPr>
                <a:r>
                  <a:rPr lang="en-US"/>
                  <a:t>final / initial diameter</a:t>
                </a:r>
              </a:p>
            </c:rich>
          </c:tx>
          <c:layout>
            <c:manualLayout>
              <c:xMode val="edge"/>
              <c:yMode val="edge"/>
              <c:x val="2.2212033622379473E-3"/>
              <c:y val="0.14881012833768739"/>
            </c:manualLayout>
          </c:layout>
          <c:overlay val="0"/>
        </c:title>
        <c:numFmt formatCode="#,##0.0" sourceLinked="0"/>
        <c:majorTickMark val="out"/>
        <c:minorTickMark val="none"/>
        <c:tickLblPos val="nextTo"/>
        <c:spPr>
          <a:ln>
            <a:solidFill>
              <a:sysClr val="windowText" lastClr="000000"/>
            </a:solidFill>
          </a:ln>
        </c:spPr>
        <c:crossAx val="115022080"/>
        <c:crosses val="autoZero"/>
        <c:crossBetween val="midCat"/>
        <c:majorUnit val="0.2"/>
      </c:valAx>
    </c:plotArea>
    <c:plotVisOnly val="1"/>
    <c:dispBlanksAs val="gap"/>
    <c:showDLblsOverMax val="0"/>
  </c:chart>
  <c:spPr>
    <a:ln>
      <a:noFill/>
    </a:ln>
  </c:spPr>
  <c:txPr>
    <a:bodyPr/>
    <a:lstStyle/>
    <a:p>
      <a:pPr>
        <a:defRPr sz="1800">
          <a:latin typeface="Arial" panose="020B0604020202020204" pitchFamily="34" charset="0"/>
          <a:cs typeface="Arial" panose="020B0604020202020204" pitchFamily="34" charset="0"/>
        </a:defRPr>
      </a:pPr>
      <a:endParaRPr lang="en-U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7401101841929859"/>
          <c:y val="6.1705980518635122E-2"/>
          <c:w val="0.6439746427248062"/>
          <c:h val="0.71712647895436599"/>
        </c:manualLayout>
      </c:layout>
      <c:scatterChart>
        <c:scatterStyle val="lineMarker"/>
        <c:varyColors val="0"/>
        <c:ser>
          <c:idx val="0"/>
          <c:order val="0"/>
          <c:tx>
            <c:strRef>
              <c:f>Harper!$A$63</c:f>
              <c:strCache>
                <c:ptCount val="1"/>
                <c:pt idx="0">
                  <c:v>decay rate</c:v>
                </c:pt>
              </c:strCache>
            </c:strRef>
          </c:tx>
          <c:spPr>
            <a:ln w="28575">
              <a:noFill/>
            </a:ln>
          </c:spPr>
          <c:marker>
            <c:symbol val="circle"/>
            <c:size val="3"/>
            <c:spPr>
              <a:solidFill>
                <a:schemeClr val="tx1"/>
              </a:solidFill>
              <a:ln w="12700">
                <a:solidFill>
                  <a:sysClr val="windowText" lastClr="000000"/>
                </a:solidFill>
              </a:ln>
            </c:spPr>
          </c:marker>
          <c:trendline>
            <c:trendlineType val="linear"/>
            <c:dispRSqr val="1"/>
            <c:dispEq val="1"/>
            <c:trendlineLbl>
              <c:layout>
                <c:manualLayout>
                  <c:x val="0.21506792763139593"/>
                  <c:y val="-0.48184777076848423"/>
                </c:manualLayout>
              </c:layout>
              <c:tx>
                <c:rich>
                  <a:bodyPr/>
                  <a:lstStyle/>
                  <a:p>
                    <a:pPr>
                      <a:defRPr/>
                    </a:pPr>
                    <a:r>
                      <a:rPr lang="en-US" dirty="0"/>
                      <a:t>k = 0.044 RH - 0.0063
r² = 0.98</a:t>
                    </a:r>
                  </a:p>
                </c:rich>
              </c:tx>
              <c:numFmt formatCode="#,##0.0000" sourceLinked="0"/>
            </c:trendlineLbl>
          </c:trendline>
          <c:xVal>
            <c:numRef>
              <c:f>Harper!$B$62:$F$62</c:f>
              <c:numCache>
                <c:formatCode>General</c:formatCode>
                <c:ptCount val="5"/>
                <c:pt idx="0">
                  <c:v>0.2100000000000001</c:v>
                </c:pt>
                <c:pt idx="1">
                  <c:v>0.3500000000000002</c:v>
                </c:pt>
                <c:pt idx="2">
                  <c:v>0.505</c:v>
                </c:pt>
                <c:pt idx="3">
                  <c:v>0.64500000000000046</c:v>
                </c:pt>
                <c:pt idx="4">
                  <c:v>0.81</c:v>
                </c:pt>
              </c:numCache>
            </c:numRef>
          </c:xVal>
          <c:yVal>
            <c:numRef>
              <c:f>Harper!$B$63:$F$63</c:f>
              <c:numCache>
                <c:formatCode>0.0000</c:formatCode>
                <c:ptCount val="5"/>
                <c:pt idx="0">
                  <c:v>3.1464925677321038E-3</c:v>
                </c:pt>
                <c:pt idx="1">
                  <c:v>7.7539346703403783E-3</c:v>
                </c:pt>
                <c:pt idx="2">
                  <c:v>1.5970034207894342E-2</c:v>
                </c:pt>
                <c:pt idx="3">
                  <c:v>2.4389669465497546E-2</c:v>
                </c:pt>
                <c:pt idx="4">
                  <c:v>2.7640815048896573E-2</c:v>
                </c:pt>
              </c:numCache>
            </c:numRef>
          </c:yVal>
          <c:smooth val="0"/>
          <c:extLst>
            <c:ext xmlns:c16="http://schemas.microsoft.com/office/drawing/2014/chart" uri="{C3380CC4-5D6E-409C-BE32-E72D297353CC}">
              <c16:uniqueId val="{00000000-AA7C-4E2E-94D9-46915447A9E9}"/>
            </c:ext>
          </c:extLst>
        </c:ser>
        <c:dLbls>
          <c:showLegendKey val="0"/>
          <c:showVal val="0"/>
          <c:showCatName val="0"/>
          <c:showSerName val="0"/>
          <c:showPercent val="0"/>
          <c:showBubbleSize val="0"/>
        </c:dLbls>
        <c:axId val="286468976"/>
        <c:axId val="286471720"/>
      </c:scatterChart>
      <c:valAx>
        <c:axId val="286468976"/>
        <c:scaling>
          <c:orientation val="minMax"/>
        </c:scaling>
        <c:delete val="0"/>
        <c:axPos val="t"/>
        <c:title>
          <c:tx>
            <c:rich>
              <a:bodyPr/>
              <a:lstStyle/>
              <a:p>
                <a:pPr>
                  <a:defRPr/>
                </a:pPr>
                <a:r>
                  <a:rPr lang="en-US"/>
                  <a:t>RH</a:t>
                </a:r>
              </a:p>
            </c:rich>
          </c:tx>
          <c:layout>
            <c:manualLayout>
              <c:xMode val="edge"/>
              <c:yMode val="edge"/>
              <c:x val="0.51403340688590005"/>
              <c:y val="0.89853094149409729"/>
            </c:manualLayout>
          </c:layout>
          <c:overlay val="0"/>
        </c:title>
        <c:numFmt formatCode="0%" sourceLinked="0"/>
        <c:majorTickMark val="in"/>
        <c:minorTickMark val="none"/>
        <c:tickLblPos val="high"/>
        <c:spPr>
          <a:ln w="9525">
            <a:solidFill>
              <a:schemeClr val="tx1"/>
            </a:solidFill>
          </a:ln>
        </c:spPr>
        <c:crossAx val="286471720"/>
        <c:crossesAt val="3.500000000000001E-2"/>
        <c:crossBetween val="midCat"/>
        <c:majorUnit val="0.2"/>
      </c:valAx>
      <c:valAx>
        <c:axId val="286471720"/>
        <c:scaling>
          <c:orientation val="maxMin"/>
        </c:scaling>
        <c:delete val="0"/>
        <c:axPos val="l"/>
        <c:title>
          <c:tx>
            <c:rich>
              <a:bodyPr rot="-5400000" vert="horz"/>
              <a:lstStyle/>
              <a:p>
                <a:pPr>
                  <a:defRPr/>
                </a:pPr>
                <a:r>
                  <a:rPr lang="en-US" dirty="0"/>
                  <a:t>Decay rate (min</a:t>
                </a:r>
                <a:r>
                  <a:rPr lang="en-US" baseline="30000" dirty="0"/>
                  <a:t>-1</a:t>
                </a:r>
                <a:r>
                  <a:rPr lang="en-US" dirty="0"/>
                  <a:t>)</a:t>
                </a:r>
              </a:p>
            </c:rich>
          </c:tx>
          <c:layout>
            <c:manualLayout>
              <c:xMode val="edge"/>
              <c:yMode val="edge"/>
              <c:x val="1.7583180608828314E-2"/>
              <c:y val="0.16191389220942665"/>
            </c:manualLayout>
          </c:layout>
          <c:overlay val="0"/>
        </c:title>
        <c:numFmt formatCode="0.000" sourceLinked="0"/>
        <c:majorTickMark val="out"/>
        <c:minorTickMark val="none"/>
        <c:tickLblPos val="nextTo"/>
        <c:spPr>
          <a:ln w="9525">
            <a:solidFill>
              <a:sysClr val="windowText" lastClr="000000"/>
            </a:solidFill>
          </a:ln>
        </c:spPr>
        <c:crossAx val="286468976"/>
        <c:crosses val="autoZero"/>
        <c:crossBetween val="midCat"/>
      </c:valAx>
    </c:plotArea>
    <c:plotVisOnly val="1"/>
    <c:dispBlanksAs val="gap"/>
    <c:showDLblsOverMax val="0"/>
  </c:chart>
  <c:spPr>
    <a:ln>
      <a:noFill/>
    </a:ln>
  </c:spPr>
  <c:txPr>
    <a:bodyPr/>
    <a:lstStyle/>
    <a:p>
      <a:pPr>
        <a:defRPr sz="1800">
          <a:latin typeface="Arial" pitchFamily="34" charset="0"/>
          <a:cs typeface="Arial" pitchFamily="34" charset="0"/>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ctr" rtl="0">
              <a:defRPr b="0"/>
            </a:pPr>
            <a:r>
              <a:rPr lang="el-GR" b="0" dirty="0"/>
              <a:t>λ</a:t>
            </a:r>
            <a:r>
              <a:rPr lang="en-US" b="0" dirty="0"/>
              <a:t> </a:t>
            </a:r>
            <a:r>
              <a:rPr lang="el-GR" b="0" dirty="0"/>
              <a:t>=</a:t>
            </a:r>
            <a:r>
              <a:rPr lang="en-US" b="0" dirty="0"/>
              <a:t> 1</a:t>
            </a:r>
            <a:r>
              <a:rPr lang="el-GR" b="0" dirty="0"/>
              <a:t> </a:t>
            </a:r>
            <a:r>
              <a:rPr lang="en-US" b="0" dirty="0"/>
              <a:t>ACH at RH = 50%</a:t>
            </a:r>
          </a:p>
        </c:rich>
      </c:tx>
      <c:layout>
        <c:manualLayout>
          <c:xMode val="edge"/>
          <c:yMode val="edge"/>
          <c:x val="0.30098696714634926"/>
          <c:y val="0"/>
        </c:manualLayout>
      </c:layout>
      <c:overlay val="0"/>
    </c:title>
    <c:autoTitleDeleted val="0"/>
    <c:plotArea>
      <c:layout>
        <c:manualLayout>
          <c:layoutTarget val="inner"/>
          <c:xMode val="edge"/>
          <c:yMode val="edge"/>
          <c:x val="0.14776750289934959"/>
          <c:y val="0.11187369607645202"/>
          <c:w val="0.7998779222364647"/>
          <c:h val="0.68379307153915003"/>
        </c:manualLayout>
      </c:layout>
      <c:scatterChart>
        <c:scatterStyle val="smoothMarker"/>
        <c:varyColors val="0"/>
        <c:ser>
          <c:idx val="4"/>
          <c:order val="0"/>
          <c:tx>
            <c:v>0 min</c:v>
          </c:tx>
          <c:spPr>
            <a:ln w="25400">
              <a:solidFill>
                <a:srgbClr val="000000"/>
              </a:solidFill>
            </a:ln>
          </c:spPr>
          <c:marker>
            <c:symbol val="none"/>
          </c:marker>
          <c:xVal>
            <c:numRef>
              <c:f>'new model-1ACH'!$D$12:$D$31</c:f>
              <c:numCache>
                <c:formatCode>General</c:formatCode>
                <c:ptCount val="20"/>
                <c:pt idx="0">
                  <c:v>3.1498026247371778</c:v>
                </c:pt>
                <c:pt idx="1">
                  <c:v>7.7680812648846453</c:v>
                </c:pt>
                <c:pt idx="2">
                  <c:v>12.664492547752324</c:v>
                </c:pt>
                <c:pt idx="3">
                  <c:v>17.618246830161716</c:v>
                </c:pt>
                <c:pt idx="4">
                  <c:v>22.592214145239463</c:v>
                </c:pt>
                <c:pt idx="5">
                  <c:v>27.575549830165325</c:v>
                </c:pt>
                <c:pt idx="6">
                  <c:v>32.563976543063674</c:v>
                </c:pt>
                <c:pt idx="7">
                  <c:v>37.555473453648681</c:v>
                </c:pt>
                <c:pt idx="8">
                  <c:v>42.548963176940646</c:v>
                </c:pt>
                <c:pt idx="9">
                  <c:v>47.543819213041196</c:v>
                </c:pt>
                <c:pt idx="10">
                  <c:v>52.539652583050234</c:v>
                </c:pt>
                <c:pt idx="11">
                  <c:v>57.536209077579507</c:v>
                </c:pt>
                <c:pt idx="12">
                  <c:v>62.533315571341191</c:v>
                </c:pt>
                <c:pt idx="13">
                  <c:v>67.530850095702746</c:v>
                </c:pt>
                <c:pt idx="14">
                  <c:v>72.528724250231889</c:v>
                </c:pt>
                <c:pt idx="15">
                  <c:v>77.526872401597558</c:v>
                </c:pt>
                <c:pt idx="16">
                  <c:v>82.525244799617226</c:v>
                </c:pt>
                <c:pt idx="17">
                  <c:v>87.523803047964108</c:v>
                </c:pt>
                <c:pt idx="18">
                  <c:v>92.522517040811508</c:v>
                </c:pt>
                <c:pt idx="19">
                  <c:v>97.521362840297968</c:v>
                </c:pt>
              </c:numCache>
            </c:numRef>
          </c:xVal>
          <c:yVal>
            <c:numRef>
              <c:f>'new model-1ACH'!$C$64:$C$83</c:f>
              <c:numCache>
                <c:formatCode>0.00E+00</c:formatCode>
                <c:ptCount val="20"/>
                <c:pt idx="0">
                  <c:v>0.14188158539258178</c:v>
                </c:pt>
                <c:pt idx="1">
                  <c:v>4.3518164627753855</c:v>
                </c:pt>
                <c:pt idx="2">
                  <c:v>14.467570131464306</c:v>
                </c:pt>
                <c:pt idx="3">
                  <c:v>26.152906714972296</c:v>
                </c:pt>
                <c:pt idx="4">
                  <c:v>36.606075735352555</c:v>
                </c:pt>
                <c:pt idx="5">
                  <c:v>44.838316085996595</c:v>
                </c:pt>
                <c:pt idx="6">
                  <c:v>50.767673604644024</c:v>
                </c:pt>
                <c:pt idx="7">
                  <c:v>54.667934180537813</c:v>
                </c:pt>
                <c:pt idx="8">
                  <c:v>56.910294607711919</c:v>
                </c:pt>
                <c:pt idx="9">
                  <c:v>57.855718837681422</c:v>
                </c:pt>
                <c:pt idx="10">
                  <c:v>57.816721312668705</c:v>
                </c:pt>
                <c:pt idx="11">
                  <c:v>57.049224432161544</c:v>
                </c:pt>
                <c:pt idx="12">
                  <c:v>55.756404035871199</c:v>
                </c:pt>
                <c:pt idx="13">
                  <c:v>54.096476375500863</c:v>
                </c:pt>
                <c:pt idx="14">
                  <c:v>52.191006013436045</c:v>
                </c:pt>
                <c:pt idx="15">
                  <c:v>50.132412258703361</c:v>
                </c:pt>
                <c:pt idx="16">
                  <c:v>47.990280197392821</c:v>
                </c:pt>
                <c:pt idx="17">
                  <c:v>45.816472557403053</c:v>
                </c:pt>
                <c:pt idx="18">
                  <c:v>43.649184142537472</c:v>
                </c:pt>
                <c:pt idx="19">
                  <c:v>41.516117982345953</c:v>
                </c:pt>
              </c:numCache>
            </c:numRef>
          </c:yVal>
          <c:smooth val="1"/>
          <c:extLst>
            <c:ext xmlns:c16="http://schemas.microsoft.com/office/drawing/2014/chart" uri="{C3380CC4-5D6E-409C-BE32-E72D297353CC}">
              <c16:uniqueId val="{00000000-803F-41B8-BAB5-D43C14C1FE25}"/>
            </c:ext>
          </c:extLst>
        </c:ser>
        <c:ser>
          <c:idx val="12"/>
          <c:order val="1"/>
          <c:tx>
            <c:v>1 min</c:v>
          </c:tx>
          <c:spPr>
            <a:ln w="19050">
              <a:solidFill>
                <a:srgbClr val="7E0000"/>
              </a:solidFill>
            </a:ln>
          </c:spPr>
          <c:marker>
            <c:symbol val="none"/>
          </c:marker>
          <c:xVal>
            <c:numRef>
              <c:f>'new model-1ACH'!$A$64:$A$83</c:f>
              <c:numCache>
                <c:formatCode>0.00</c:formatCode>
                <c:ptCount val="20"/>
                <c:pt idx="0">
                  <c:v>1.3340411211479501</c:v>
                </c:pt>
                <c:pt idx="1">
                  <c:v>3.2900283206284038</c:v>
                </c:pt>
                <c:pt idx="2">
                  <c:v>5.363813498816544</c:v>
                </c:pt>
                <c:pt idx="3">
                  <c:v>7.4618852525503385</c:v>
                </c:pt>
                <c:pt idx="4">
                  <c:v>9.5685178654787464</c:v>
                </c:pt>
                <c:pt idx="5">
                  <c:v>11.679118279601754</c:v>
                </c:pt>
                <c:pt idx="6">
                  <c:v>13.791874905230998</c:v>
                </c:pt>
                <c:pt idx="7">
                  <c:v>15.905931856771129</c:v>
                </c:pt>
                <c:pt idx="8">
                  <c:v>18.020832827575589</c:v>
                </c:pt>
                <c:pt idx="9">
                  <c:v>20.136312475107086</c:v>
                </c:pt>
                <c:pt idx="10">
                  <c:v>22.252206054486926</c:v>
                </c:pt>
                <c:pt idx="11">
                  <c:v>24.368405899992172</c:v>
                </c:pt>
                <c:pt idx="12">
                  <c:v>26.484838687583022</c:v>
                </c:pt>
                <c:pt idx="13">
                  <c:v>28.601452759682871</c:v>
                </c:pt>
                <c:pt idx="14">
                  <c:v>30.718210675909049</c:v>
                </c:pt>
                <c:pt idx="15">
                  <c:v>32.835084638470491</c:v>
                </c:pt>
                <c:pt idx="16">
                  <c:v>34.952053576587325</c:v>
                </c:pt>
                <c:pt idx="17">
                  <c:v>37.069101228201511</c:v>
                </c:pt>
                <c:pt idx="18">
                  <c:v>39.186214842542</c:v>
                </c:pt>
                <c:pt idx="19">
                  <c:v>41.303384281165997</c:v>
                </c:pt>
              </c:numCache>
            </c:numRef>
          </c:xVal>
          <c:yVal>
            <c:numRef>
              <c:f>'new model-1ACH'!$D$64:$D$83</c:f>
              <c:numCache>
                <c:formatCode>0.00E+00</c:formatCode>
                <c:ptCount val="20"/>
                <c:pt idx="0">
                  <c:v>0.13717843489530726</c:v>
                </c:pt>
                <c:pt idx="1">
                  <c:v>4.1791837935872334</c:v>
                </c:pt>
                <c:pt idx="2">
                  <c:v>13.711274852540098</c:v>
                </c:pt>
                <c:pt idx="3">
                  <c:v>24.30240810078817</c:v>
                </c:pt>
                <c:pt idx="4">
                  <c:v>33.137120683228829</c:v>
                </c:pt>
                <c:pt idx="5">
                  <c:v>39.285134077105013</c:v>
                </c:pt>
                <c:pt idx="6">
                  <c:v>42.772896860607851</c:v>
                </c:pt>
                <c:pt idx="7">
                  <c:v>44.004960806229889</c:v>
                </c:pt>
                <c:pt idx="8">
                  <c:v>43.484302576304074</c:v>
                </c:pt>
                <c:pt idx="9">
                  <c:v>41.691334869443708</c:v>
                </c:pt>
                <c:pt idx="10">
                  <c:v>39.038752774822036</c:v>
                </c:pt>
                <c:pt idx="11">
                  <c:v>35.860829074939026</c:v>
                </c:pt>
                <c:pt idx="12">
                  <c:v>32.417430336747444</c:v>
                </c:pt>
                <c:pt idx="13">
                  <c:v>28.903550816023586</c:v>
                </c:pt>
                <c:pt idx="14">
                  <c:v>25.460177436253421</c:v>
                </c:pt>
                <c:pt idx="15">
                  <c:v>22.184673527257665</c:v>
                </c:pt>
                <c:pt idx="16">
                  <c:v>19.139983245658335</c:v>
                </c:pt>
                <c:pt idx="17">
                  <c:v>16.362471086021689</c:v>
                </c:pt>
                <c:pt idx="18">
                  <c:v>13.868436284071826</c:v>
                </c:pt>
                <c:pt idx="19">
                  <c:v>11.659431427163804</c:v>
                </c:pt>
              </c:numCache>
            </c:numRef>
          </c:yVal>
          <c:smooth val="1"/>
          <c:extLst>
            <c:ext xmlns:c16="http://schemas.microsoft.com/office/drawing/2014/chart" uri="{C3380CC4-5D6E-409C-BE32-E72D297353CC}">
              <c16:uniqueId val="{00000001-803F-41B8-BAB5-D43C14C1FE25}"/>
            </c:ext>
          </c:extLst>
        </c:ser>
        <c:ser>
          <c:idx val="0"/>
          <c:order val="2"/>
          <c:tx>
            <c:v>5 min</c:v>
          </c:tx>
          <c:spPr>
            <a:ln w="25400">
              <a:solidFill>
                <a:srgbClr val="BC0000"/>
              </a:solidFill>
              <a:prstDash val="sysDot"/>
            </a:ln>
          </c:spPr>
          <c:marker>
            <c:symbol val="none"/>
          </c:marker>
          <c:xVal>
            <c:numRef>
              <c:f>'new model-1ACH'!$A$64:$A$83</c:f>
              <c:numCache>
                <c:formatCode>0.00</c:formatCode>
                <c:ptCount val="20"/>
                <c:pt idx="0">
                  <c:v>1.3340411211479501</c:v>
                </c:pt>
                <c:pt idx="1">
                  <c:v>3.2900283206284038</c:v>
                </c:pt>
                <c:pt idx="2">
                  <c:v>5.363813498816544</c:v>
                </c:pt>
                <c:pt idx="3">
                  <c:v>7.4618852525503385</c:v>
                </c:pt>
                <c:pt idx="4">
                  <c:v>9.5685178654787464</c:v>
                </c:pt>
                <c:pt idx="5">
                  <c:v>11.679118279601754</c:v>
                </c:pt>
                <c:pt idx="6">
                  <c:v>13.791874905230998</c:v>
                </c:pt>
                <c:pt idx="7">
                  <c:v>15.905931856771129</c:v>
                </c:pt>
                <c:pt idx="8">
                  <c:v>18.020832827575589</c:v>
                </c:pt>
                <c:pt idx="9">
                  <c:v>20.136312475107086</c:v>
                </c:pt>
                <c:pt idx="10">
                  <c:v>22.252206054486926</c:v>
                </c:pt>
                <c:pt idx="11">
                  <c:v>24.368405899992172</c:v>
                </c:pt>
                <c:pt idx="12">
                  <c:v>26.484838687583022</c:v>
                </c:pt>
                <c:pt idx="13">
                  <c:v>28.601452759682871</c:v>
                </c:pt>
                <c:pt idx="14">
                  <c:v>30.718210675909049</c:v>
                </c:pt>
                <c:pt idx="15">
                  <c:v>32.835084638470491</c:v>
                </c:pt>
                <c:pt idx="16">
                  <c:v>34.952053576587325</c:v>
                </c:pt>
                <c:pt idx="17">
                  <c:v>37.069101228201511</c:v>
                </c:pt>
                <c:pt idx="18">
                  <c:v>39.186214842542</c:v>
                </c:pt>
                <c:pt idx="19">
                  <c:v>41.303384281165997</c:v>
                </c:pt>
              </c:numCache>
            </c:numRef>
          </c:xVal>
          <c:yVal>
            <c:numRef>
              <c:f>'new model-1ACH'!$E$64:$E$83</c:f>
              <c:numCache>
                <c:formatCode>0.00E+00</c:formatCode>
                <c:ptCount val="20"/>
                <c:pt idx="0">
                  <c:v>0.11987402483022012</c:v>
                </c:pt>
                <c:pt idx="1">
                  <c:v>3.5544717956776402</c:v>
                </c:pt>
                <c:pt idx="2">
                  <c:v>11.061315970040742</c:v>
                </c:pt>
                <c:pt idx="3">
                  <c:v>18.120354456571761</c:v>
                </c:pt>
                <c:pt idx="4">
                  <c:v>22.251595249981527</c:v>
                </c:pt>
                <c:pt idx="5">
                  <c:v>23.149628274063069</c:v>
                </c:pt>
                <c:pt idx="6">
                  <c:v>21.552332185024785</c:v>
                </c:pt>
                <c:pt idx="7">
                  <c:v>18.474706222023489</c:v>
                </c:pt>
                <c:pt idx="8">
                  <c:v>14.821740653047422</c:v>
                </c:pt>
                <c:pt idx="9">
                  <c:v>11.242006371245386</c:v>
                </c:pt>
                <c:pt idx="10">
                  <c:v>8.114575984037268</c:v>
                </c:pt>
                <c:pt idx="11">
                  <c:v>5.5988992260761945</c:v>
                </c:pt>
                <c:pt idx="12">
                  <c:v>3.7043661338401517</c:v>
                </c:pt>
                <c:pt idx="13">
                  <c:v>2.3554836024064176</c:v>
                </c:pt>
                <c:pt idx="14">
                  <c:v>1.4418645260569452</c:v>
                </c:pt>
                <c:pt idx="15">
                  <c:v>0.85072814356285875</c:v>
                </c:pt>
                <c:pt idx="16">
                  <c:v>0.48427787034302588</c:v>
                </c:pt>
                <c:pt idx="17">
                  <c:v>0.26616923880668225</c:v>
                </c:pt>
                <c:pt idx="18">
                  <c:v>0.1413295432521012</c:v>
                </c:pt>
                <c:pt idx="19">
                  <c:v>7.2530373318199406E-2</c:v>
                </c:pt>
              </c:numCache>
            </c:numRef>
          </c:yVal>
          <c:smooth val="1"/>
          <c:extLst>
            <c:ext xmlns:c16="http://schemas.microsoft.com/office/drawing/2014/chart" uri="{C3380CC4-5D6E-409C-BE32-E72D297353CC}">
              <c16:uniqueId val="{00000002-803F-41B8-BAB5-D43C14C1FE25}"/>
            </c:ext>
          </c:extLst>
        </c:ser>
        <c:ser>
          <c:idx val="1"/>
          <c:order val="3"/>
          <c:tx>
            <c:v>10 min</c:v>
          </c:tx>
          <c:spPr>
            <a:ln w="19050">
              <a:solidFill>
                <a:srgbClr val="FD1301"/>
              </a:solidFill>
              <a:prstDash val="sysDash"/>
            </a:ln>
          </c:spPr>
          <c:marker>
            <c:symbol val="none"/>
          </c:marker>
          <c:xVal>
            <c:numRef>
              <c:f>'new model-1ACH'!$A$64:$A$83</c:f>
              <c:numCache>
                <c:formatCode>0.00</c:formatCode>
                <c:ptCount val="20"/>
                <c:pt idx="0">
                  <c:v>1.3340411211479501</c:v>
                </c:pt>
                <c:pt idx="1">
                  <c:v>3.2900283206284038</c:v>
                </c:pt>
                <c:pt idx="2">
                  <c:v>5.363813498816544</c:v>
                </c:pt>
                <c:pt idx="3">
                  <c:v>7.4618852525503385</c:v>
                </c:pt>
                <c:pt idx="4">
                  <c:v>9.5685178654787464</c:v>
                </c:pt>
                <c:pt idx="5">
                  <c:v>11.679118279601754</c:v>
                </c:pt>
                <c:pt idx="6">
                  <c:v>13.791874905230998</c:v>
                </c:pt>
                <c:pt idx="7">
                  <c:v>15.905931856771129</c:v>
                </c:pt>
                <c:pt idx="8">
                  <c:v>18.020832827575589</c:v>
                </c:pt>
                <c:pt idx="9">
                  <c:v>20.136312475107086</c:v>
                </c:pt>
                <c:pt idx="10">
                  <c:v>22.252206054486926</c:v>
                </c:pt>
                <c:pt idx="11">
                  <c:v>24.368405899992172</c:v>
                </c:pt>
                <c:pt idx="12">
                  <c:v>26.484838687583022</c:v>
                </c:pt>
                <c:pt idx="13">
                  <c:v>28.601452759682871</c:v>
                </c:pt>
                <c:pt idx="14">
                  <c:v>30.718210675909049</c:v>
                </c:pt>
                <c:pt idx="15">
                  <c:v>32.835084638470491</c:v>
                </c:pt>
                <c:pt idx="16">
                  <c:v>34.952053576587325</c:v>
                </c:pt>
                <c:pt idx="17">
                  <c:v>37.069101228201511</c:v>
                </c:pt>
                <c:pt idx="18">
                  <c:v>39.186214842542</c:v>
                </c:pt>
                <c:pt idx="19">
                  <c:v>41.303384281165997</c:v>
                </c:pt>
              </c:numCache>
            </c:numRef>
          </c:xVal>
          <c:yVal>
            <c:numRef>
              <c:f>'new model-1ACH'!$F$64:$F$83</c:f>
              <c:numCache>
                <c:formatCode>0.00E+00</c:formatCode>
                <c:ptCount val="20"/>
                <c:pt idx="0">
                  <c:v>0.10128010473829629</c:v>
                </c:pt>
                <c:pt idx="1">
                  <c:v>2.9032175079852092</c:v>
                </c:pt>
                <c:pt idx="2">
                  <c:v>8.4570325132198114</c:v>
                </c:pt>
                <c:pt idx="3">
                  <c:v>12.554904478125374</c:v>
                </c:pt>
                <c:pt idx="4">
                  <c:v>13.525992098924394</c:v>
                </c:pt>
                <c:pt idx="5">
                  <c:v>11.951949493363974</c:v>
                </c:pt>
                <c:pt idx="6">
                  <c:v>9.1495825912964008</c:v>
                </c:pt>
                <c:pt idx="7">
                  <c:v>6.2434181043480814</c:v>
                </c:pt>
                <c:pt idx="8">
                  <c:v>3.860180262648421</c:v>
                </c:pt>
                <c:pt idx="9">
                  <c:v>2.184446236087707</c:v>
                </c:pt>
                <c:pt idx="10">
                  <c:v>1.1388806197539649</c:v>
                </c:pt>
                <c:pt idx="11">
                  <c:v>0.54948463990133656</c:v>
                </c:pt>
                <c:pt idx="12">
                  <c:v>0.24611214964138656</c:v>
                </c:pt>
                <c:pt idx="13">
                  <c:v>0.10256311266362322</c:v>
                </c:pt>
                <c:pt idx="14">
                  <c:v>3.9833938264501684E-2</c:v>
                </c:pt>
                <c:pt idx="15">
                  <c:v>1.4436535998210681E-2</c:v>
                </c:pt>
                <c:pt idx="16">
                  <c:v>4.8869282433719723E-3</c:v>
                </c:pt>
                <c:pt idx="17">
                  <c:v>1.5463011387043181E-3</c:v>
                </c:pt>
                <c:pt idx="18">
                  <c:v>4.576039664480847E-4</c:v>
                </c:pt>
                <c:pt idx="19">
                  <c:v>1.2671355871746919E-4</c:v>
                </c:pt>
              </c:numCache>
            </c:numRef>
          </c:yVal>
          <c:smooth val="1"/>
          <c:extLst>
            <c:ext xmlns:c16="http://schemas.microsoft.com/office/drawing/2014/chart" uri="{C3380CC4-5D6E-409C-BE32-E72D297353CC}">
              <c16:uniqueId val="{00000003-803F-41B8-BAB5-D43C14C1FE25}"/>
            </c:ext>
          </c:extLst>
        </c:ser>
        <c:ser>
          <c:idx val="2"/>
          <c:order val="4"/>
          <c:tx>
            <c:v>15 min</c:v>
          </c:tx>
          <c:spPr>
            <a:ln w="19050">
              <a:solidFill>
                <a:srgbClr val="FE504C"/>
              </a:solidFill>
              <a:prstDash val="dash"/>
            </a:ln>
          </c:spPr>
          <c:marker>
            <c:symbol val="none"/>
          </c:marker>
          <c:xVal>
            <c:numRef>
              <c:f>'new model-1ACH'!$A$64:$A$83</c:f>
              <c:numCache>
                <c:formatCode>0.00</c:formatCode>
                <c:ptCount val="20"/>
                <c:pt idx="0">
                  <c:v>1.3340411211479501</c:v>
                </c:pt>
                <c:pt idx="1">
                  <c:v>3.2900283206284038</c:v>
                </c:pt>
                <c:pt idx="2">
                  <c:v>5.363813498816544</c:v>
                </c:pt>
                <c:pt idx="3">
                  <c:v>7.4618852525503385</c:v>
                </c:pt>
                <c:pt idx="4">
                  <c:v>9.5685178654787464</c:v>
                </c:pt>
                <c:pt idx="5">
                  <c:v>11.679118279601754</c:v>
                </c:pt>
                <c:pt idx="6">
                  <c:v>13.791874905230998</c:v>
                </c:pt>
                <c:pt idx="7">
                  <c:v>15.905931856771129</c:v>
                </c:pt>
                <c:pt idx="8">
                  <c:v>18.020832827575589</c:v>
                </c:pt>
                <c:pt idx="9">
                  <c:v>20.136312475107086</c:v>
                </c:pt>
                <c:pt idx="10">
                  <c:v>22.252206054486926</c:v>
                </c:pt>
                <c:pt idx="11">
                  <c:v>24.368405899992172</c:v>
                </c:pt>
                <c:pt idx="12">
                  <c:v>26.484838687583022</c:v>
                </c:pt>
                <c:pt idx="13">
                  <c:v>28.601452759682871</c:v>
                </c:pt>
                <c:pt idx="14">
                  <c:v>30.718210675909049</c:v>
                </c:pt>
                <c:pt idx="15">
                  <c:v>32.835084638470491</c:v>
                </c:pt>
                <c:pt idx="16">
                  <c:v>34.952053576587325</c:v>
                </c:pt>
                <c:pt idx="17">
                  <c:v>37.069101228201511</c:v>
                </c:pt>
                <c:pt idx="18">
                  <c:v>39.186214842542</c:v>
                </c:pt>
                <c:pt idx="19">
                  <c:v>41.303384281165997</c:v>
                </c:pt>
              </c:numCache>
            </c:numRef>
          </c:xVal>
          <c:yVal>
            <c:numRef>
              <c:f>'new model-1ACH'!$G$64:$G$83</c:f>
              <c:numCache>
                <c:formatCode>0.00E+00</c:formatCode>
                <c:ptCount val="20"/>
                <c:pt idx="0">
                  <c:v>8.5570327936584548E-2</c:v>
                </c:pt>
                <c:pt idx="1">
                  <c:v>2.371286757408344</c:v>
                </c:pt>
                <c:pt idx="2">
                  <c:v>6.4659032544922495</c:v>
                </c:pt>
                <c:pt idx="3">
                  <c:v>8.6988158445037982</c:v>
                </c:pt>
                <c:pt idx="4">
                  <c:v>8.2219930843076199</c:v>
                </c:pt>
                <c:pt idx="5">
                  <c:v>6.1706864145187179</c:v>
                </c:pt>
                <c:pt idx="6">
                  <c:v>3.8842599898826933</c:v>
                </c:pt>
                <c:pt idx="7">
                  <c:v>2.1099263586250596</c:v>
                </c:pt>
                <c:pt idx="8">
                  <c:v>1.0053469433144078</c:v>
                </c:pt>
                <c:pt idx="9">
                  <c:v>0.42446207560983806</c:v>
                </c:pt>
                <c:pt idx="10">
                  <c:v>0.15984187819581591</c:v>
                </c:pt>
                <c:pt idx="11">
                  <c:v>5.3927273432835404E-2</c:v>
                </c:pt>
                <c:pt idx="12">
                  <c:v>1.6351296824515516E-2</c:v>
                </c:pt>
                <c:pt idx="13">
                  <c:v>4.4658311645661324E-3</c:v>
                </c:pt>
                <c:pt idx="14">
                  <c:v>1.1004796976310501E-3</c:v>
                </c:pt>
                <c:pt idx="15">
                  <c:v>2.4498257546152601E-4</c:v>
                </c:pt>
                <c:pt idx="16">
                  <c:v>4.9314802757662328E-5</c:v>
                </c:pt>
                <c:pt idx="17">
                  <c:v>8.9831838655666185E-6</c:v>
                </c:pt>
                <c:pt idx="18">
                  <c:v>1.4816533421853921E-6</c:v>
                </c:pt>
                <c:pt idx="19">
                  <c:v>2.213738221421424E-7</c:v>
                </c:pt>
              </c:numCache>
            </c:numRef>
          </c:yVal>
          <c:smooth val="1"/>
          <c:extLst>
            <c:ext xmlns:c16="http://schemas.microsoft.com/office/drawing/2014/chart" uri="{C3380CC4-5D6E-409C-BE32-E72D297353CC}">
              <c16:uniqueId val="{00000004-803F-41B8-BAB5-D43C14C1FE25}"/>
            </c:ext>
          </c:extLst>
        </c:ser>
        <c:ser>
          <c:idx val="3"/>
          <c:order val="5"/>
          <c:tx>
            <c:v>30 min</c:v>
          </c:tx>
          <c:spPr>
            <a:ln w="19050">
              <a:solidFill>
                <a:srgbClr val="FE756A"/>
              </a:solidFill>
              <a:prstDash val="dashDot"/>
            </a:ln>
          </c:spPr>
          <c:marker>
            <c:symbol val="none"/>
          </c:marker>
          <c:xVal>
            <c:numRef>
              <c:f>'new model-1ACH'!$A$64:$A$83</c:f>
              <c:numCache>
                <c:formatCode>0.00</c:formatCode>
                <c:ptCount val="20"/>
                <c:pt idx="0">
                  <c:v>1.3340411211479501</c:v>
                </c:pt>
                <c:pt idx="1">
                  <c:v>3.2900283206284038</c:v>
                </c:pt>
                <c:pt idx="2">
                  <c:v>5.363813498816544</c:v>
                </c:pt>
                <c:pt idx="3">
                  <c:v>7.4618852525503385</c:v>
                </c:pt>
                <c:pt idx="4">
                  <c:v>9.5685178654787464</c:v>
                </c:pt>
                <c:pt idx="5">
                  <c:v>11.679118279601754</c:v>
                </c:pt>
                <c:pt idx="6">
                  <c:v>13.791874905230998</c:v>
                </c:pt>
                <c:pt idx="7">
                  <c:v>15.905931856771129</c:v>
                </c:pt>
                <c:pt idx="8">
                  <c:v>18.020832827575589</c:v>
                </c:pt>
                <c:pt idx="9">
                  <c:v>20.136312475107086</c:v>
                </c:pt>
                <c:pt idx="10">
                  <c:v>22.252206054486926</c:v>
                </c:pt>
                <c:pt idx="11">
                  <c:v>24.368405899992172</c:v>
                </c:pt>
                <c:pt idx="12">
                  <c:v>26.484838687583022</c:v>
                </c:pt>
                <c:pt idx="13">
                  <c:v>28.601452759682871</c:v>
                </c:pt>
                <c:pt idx="14">
                  <c:v>30.718210675909049</c:v>
                </c:pt>
                <c:pt idx="15">
                  <c:v>32.835084638470491</c:v>
                </c:pt>
                <c:pt idx="16">
                  <c:v>34.952053576587325</c:v>
                </c:pt>
                <c:pt idx="17">
                  <c:v>37.069101228201511</c:v>
                </c:pt>
                <c:pt idx="18">
                  <c:v>39.186214842542</c:v>
                </c:pt>
                <c:pt idx="19">
                  <c:v>41.303384281165997</c:v>
                </c:pt>
              </c:numCache>
            </c:numRef>
          </c:xVal>
          <c:yVal>
            <c:numRef>
              <c:f>'new model-1ACH'!$J$64:$J$83</c:f>
              <c:numCache>
                <c:formatCode>0.00E+00</c:formatCode>
                <c:ptCount val="20"/>
                <c:pt idx="0">
                  <c:v>5.1608395852880372E-2</c:v>
                </c:pt>
                <c:pt idx="1">
                  <c:v>1.2921043279187561</c:v>
                </c:pt>
                <c:pt idx="2">
                  <c:v>2.889766872844048</c:v>
                </c:pt>
                <c:pt idx="3">
                  <c:v>2.8933455818611029</c:v>
                </c:pt>
                <c:pt idx="4">
                  <c:v>1.8467199479980401</c:v>
                </c:pt>
                <c:pt idx="5">
                  <c:v>0.84921500515978965</c:v>
                </c:pt>
                <c:pt idx="6">
                  <c:v>0.29718666619428813</c:v>
                </c:pt>
                <c:pt idx="7">
                  <c:v>8.1433280872089495E-2</c:v>
                </c:pt>
                <c:pt idx="8">
                  <c:v>1.7759923461978383E-2</c:v>
                </c:pt>
                <c:pt idx="9">
                  <c:v>3.1140923879362892E-3</c:v>
                </c:pt>
                <c:pt idx="10">
                  <c:v>4.4190375111373913E-4</c:v>
                </c:pt>
                <c:pt idx="11">
                  <c:v>5.0976167491250119E-5</c:v>
                </c:pt>
                <c:pt idx="12">
                  <c:v>4.7952322691292033E-6</c:v>
                </c:pt>
                <c:pt idx="13">
                  <c:v>3.686681522836266E-7</c:v>
                </c:pt>
                <c:pt idx="14">
                  <c:v>2.3204296245724538E-8</c:v>
                </c:pt>
                <c:pt idx="15">
                  <c:v>1.1971588753809767E-9</c:v>
                </c:pt>
                <c:pt idx="16">
                  <c:v>5.0675881887416299E-11</c:v>
                </c:pt>
                <c:pt idx="17">
                  <c:v>1.7613226828291376E-12</c:v>
                </c:pt>
                <c:pt idx="18">
                  <c:v>5.0294104449706169E-14</c:v>
                </c:pt>
                <c:pt idx="19">
                  <c:v>1.1804179078270104E-15</c:v>
                </c:pt>
              </c:numCache>
            </c:numRef>
          </c:yVal>
          <c:smooth val="1"/>
          <c:extLst>
            <c:ext xmlns:c16="http://schemas.microsoft.com/office/drawing/2014/chart" uri="{C3380CC4-5D6E-409C-BE32-E72D297353CC}">
              <c16:uniqueId val="{00000005-803F-41B8-BAB5-D43C14C1FE25}"/>
            </c:ext>
          </c:extLst>
        </c:ser>
        <c:ser>
          <c:idx val="8"/>
          <c:order val="6"/>
          <c:tx>
            <c:v>45 min</c:v>
          </c:tx>
          <c:spPr>
            <a:ln w="19050">
              <a:solidFill>
                <a:srgbClr val="FFAC9B"/>
              </a:solidFill>
              <a:prstDash val="lgDashDotDot"/>
            </a:ln>
          </c:spPr>
          <c:marker>
            <c:symbol val="none"/>
          </c:marker>
          <c:xVal>
            <c:numRef>
              <c:f>'new model-1ACH'!$A$64:$A$83</c:f>
              <c:numCache>
                <c:formatCode>0.00</c:formatCode>
                <c:ptCount val="20"/>
                <c:pt idx="0">
                  <c:v>1.3340411211479501</c:v>
                </c:pt>
                <c:pt idx="1">
                  <c:v>3.2900283206284038</c:v>
                </c:pt>
                <c:pt idx="2">
                  <c:v>5.363813498816544</c:v>
                </c:pt>
                <c:pt idx="3">
                  <c:v>7.4618852525503385</c:v>
                </c:pt>
                <c:pt idx="4">
                  <c:v>9.5685178654787464</c:v>
                </c:pt>
                <c:pt idx="5">
                  <c:v>11.679118279601754</c:v>
                </c:pt>
                <c:pt idx="6">
                  <c:v>13.791874905230998</c:v>
                </c:pt>
                <c:pt idx="7">
                  <c:v>15.905931856771129</c:v>
                </c:pt>
                <c:pt idx="8">
                  <c:v>18.020832827575589</c:v>
                </c:pt>
                <c:pt idx="9">
                  <c:v>20.136312475107086</c:v>
                </c:pt>
                <c:pt idx="10">
                  <c:v>22.252206054486926</c:v>
                </c:pt>
                <c:pt idx="11">
                  <c:v>24.368405899992172</c:v>
                </c:pt>
                <c:pt idx="12">
                  <c:v>26.484838687583022</c:v>
                </c:pt>
                <c:pt idx="13">
                  <c:v>28.601452759682871</c:v>
                </c:pt>
                <c:pt idx="14">
                  <c:v>30.718210675909049</c:v>
                </c:pt>
                <c:pt idx="15">
                  <c:v>32.835084638470491</c:v>
                </c:pt>
                <c:pt idx="16">
                  <c:v>34.952053576587325</c:v>
                </c:pt>
                <c:pt idx="17">
                  <c:v>37.069101228201511</c:v>
                </c:pt>
                <c:pt idx="18">
                  <c:v>39.186214842542</c:v>
                </c:pt>
                <c:pt idx="19">
                  <c:v>41.303384281165997</c:v>
                </c:pt>
              </c:numCache>
            </c:numRef>
          </c:xVal>
          <c:yVal>
            <c:numRef>
              <c:f>'new model-1ACH'!$M$64:$M$83</c:f>
              <c:numCache>
                <c:formatCode>0.00E+00</c:formatCode>
                <c:ptCount val="20"/>
                <c:pt idx="0">
                  <c:v>3.1125585079929456E-2</c:v>
                </c:pt>
                <c:pt idx="1">
                  <c:v>0.70406229403105458</c:v>
                </c:pt>
                <c:pt idx="2">
                  <c:v>1.2915059583647639</c:v>
                </c:pt>
                <c:pt idx="3">
                  <c:v>0.96236646524302549</c:v>
                </c:pt>
                <c:pt idx="4">
                  <c:v>0.41478684442618524</c:v>
                </c:pt>
                <c:pt idx="5">
                  <c:v>0.11686967649040521</c:v>
                </c:pt>
                <c:pt idx="6">
                  <c:v>2.2737899830010552E-2</c:v>
                </c:pt>
                <c:pt idx="7">
                  <c:v>3.1429434522606452E-3</c:v>
                </c:pt>
                <c:pt idx="8">
                  <c:v>3.137373455729449E-4</c:v>
                </c:pt>
                <c:pt idx="9">
                  <c:v>2.2846732270887198E-5</c:v>
                </c:pt>
                <c:pt idx="10">
                  <c:v>1.2217006422382321E-6</c:v>
                </c:pt>
                <c:pt idx="11">
                  <c:v>4.8186557314685837E-8</c:v>
                </c:pt>
                <c:pt idx="12">
                  <c:v>1.4062647606288152E-9</c:v>
                </c:pt>
                <c:pt idx="13">
                  <c:v>3.0434694349091687E-11</c:v>
                </c:pt>
                <c:pt idx="14">
                  <c:v>4.8927696296298433E-13</c:v>
                </c:pt>
                <c:pt idx="15">
                  <c:v>5.8501686097609353E-15</c:v>
                </c:pt>
                <c:pt idx="16">
                  <c:v>5.2074526540986456E-17</c:v>
                </c:pt>
                <c:pt idx="17">
                  <c:v>3.4534054289368269E-19</c:v>
                </c:pt>
                <c:pt idx="18">
                  <c:v>1.7072123892805981E-21</c:v>
                </c:pt>
                <c:pt idx="19">
                  <c:v>6.2942692303699198E-24</c:v>
                </c:pt>
              </c:numCache>
            </c:numRef>
          </c:yVal>
          <c:smooth val="1"/>
          <c:extLst>
            <c:ext xmlns:c16="http://schemas.microsoft.com/office/drawing/2014/chart" uri="{C3380CC4-5D6E-409C-BE32-E72D297353CC}">
              <c16:uniqueId val="{00000006-803F-41B8-BAB5-D43C14C1FE25}"/>
            </c:ext>
          </c:extLst>
        </c:ser>
        <c:dLbls>
          <c:showLegendKey val="0"/>
          <c:showVal val="0"/>
          <c:showCatName val="0"/>
          <c:showSerName val="0"/>
          <c:showPercent val="0"/>
          <c:showBubbleSize val="0"/>
        </c:dLbls>
        <c:axId val="246544424"/>
        <c:axId val="246544816"/>
      </c:scatterChart>
      <c:valAx>
        <c:axId val="246544424"/>
        <c:scaling>
          <c:orientation val="minMax"/>
          <c:max val="100"/>
        </c:scaling>
        <c:delete val="0"/>
        <c:axPos val="b"/>
        <c:title>
          <c:tx>
            <c:rich>
              <a:bodyPr/>
              <a:lstStyle/>
              <a:p>
                <a:pPr>
                  <a:defRPr/>
                </a:pPr>
                <a:r>
                  <a:rPr lang="en-US" dirty="0" err="1"/>
                  <a:t>d</a:t>
                </a:r>
                <a:r>
                  <a:rPr lang="en-US" baseline="-25000" dirty="0" err="1"/>
                  <a:t>eq</a:t>
                </a:r>
                <a:r>
                  <a:rPr lang="en-US" dirty="0"/>
                  <a:t> (µm)</a:t>
                </a:r>
              </a:p>
            </c:rich>
          </c:tx>
          <c:layout>
            <c:manualLayout>
              <c:xMode val="edge"/>
              <c:yMode val="edge"/>
              <c:x val="0.47807574925228025"/>
              <c:y val="0.92871239652735649"/>
            </c:manualLayout>
          </c:layout>
          <c:overlay val="0"/>
        </c:title>
        <c:numFmt formatCode="0" sourceLinked="0"/>
        <c:majorTickMark val="out"/>
        <c:minorTickMark val="none"/>
        <c:tickLblPos val="nextTo"/>
        <c:spPr>
          <a:ln w="12700">
            <a:solidFill>
              <a:sysClr val="windowText" lastClr="000000"/>
            </a:solidFill>
          </a:ln>
        </c:spPr>
        <c:crossAx val="246544816"/>
        <c:crosses val="autoZero"/>
        <c:crossBetween val="midCat"/>
        <c:majorUnit val="10"/>
      </c:valAx>
      <c:valAx>
        <c:axId val="246544816"/>
        <c:scaling>
          <c:orientation val="minMax"/>
          <c:max val="60"/>
          <c:min val="0"/>
        </c:scaling>
        <c:delete val="0"/>
        <c:axPos val="l"/>
        <c:title>
          <c:tx>
            <c:rich>
              <a:bodyPr rot="-5400000" vert="horz"/>
              <a:lstStyle/>
              <a:p>
                <a:pPr>
                  <a:defRPr/>
                </a:pPr>
                <a:r>
                  <a:rPr lang="el-GR" dirty="0"/>
                  <a:t>Δ</a:t>
                </a:r>
                <a:r>
                  <a:rPr lang="en-US" dirty="0"/>
                  <a:t>C/</a:t>
                </a:r>
                <a:r>
                  <a:rPr lang="el-GR" dirty="0"/>
                  <a:t>Δ</a:t>
                </a:r>
                <a:r>
                  <a:rPr lang="en-US" dirty="0" err="1"/>
                  <a:t>d</a:t>
                </a:r>
                <a:r>
                  <a:rPr lang="en-US" baseline="-25000" dirty="0" err="1"/>
                  <a:t>eq</a:t>
                </a:r>
                <a:r>
                  <a:rPr lang="en-US" dirty="0"/>
                  <a:t> (# m</a:t>
                </a:r>
                <a:r>
                  <a:rPr lang="en-US" baseline="30000" dirty="0"/>
                  <a:t>-3</a:t>
                </a:r>
                <a:r>
                  <a:rPr lang="en-US" dirty="0"/>
                  <a:t> µm</a:t>
                </a:r>
                <a:r>
                  <a:rPr lang="en-US" baseline="30000" dirty="0"/>
                  <a:t>-1</a:t>
                </a:r>
                <a:r>
                  <a:rPr lang="en-US" dirty="0"/>
                  <a:t>)</a:t>
                </a:r>
              </a:p>
            </c:rich>
          </c:tx>
          <c:layout>
            <c:manualLayout>
              <c:xMode val="edge"/>
              <c:yMode val="edge"/>
              <c:x val="7.4406396874811471E-4"/>
              <c:y val="0.20152643179218369"/>
            </c:manualLayout>
          </c:layout>
          <c:overlay val="0"/>
        </c:title>
        <c:numFmt formatCode="0" sourceLinked="0"/>
        <c:majorTickMark val="out"/>
        <c:minorTickMark val="none"/>
        <c:tickLblPos val="nextTo"/>
        <c:spPr>
          <a:ln w="12700">
            <a:solidFill>
              <a:sysClr val="windowText" lastClr="000000"/>
            </a:solidFill>
          </a:ln>
        </c:spPr>
        <c:crossAx val="246544424"/>
        <c:crosses val="autoZero"/>
        <c:crossBetween val="midCat"/>
        <c:majorUnit val="10"/>
      </c:valAx>
    </c:plotArea>
    <c:legend>
      <c:legendPos val="r"/>
      <c:layout>
        <c:manualLayout>
          <c:xMode val="edge"/>
          <c:yMode val="edge"/>
          <c:x val="0.66527620093999873"/>
          <c:y val="0.34286964129485042"/>
          <c:w val="0.27498474027956626"/>
          <c:h val="0.44683062453731726"/>
        </c:manualLayout>
      </c:layout>
      <c:overlay val="0"/>
    </c:legend>
    <c:plotVisOnly val="1"/>
    <c:dispBlanksAs val="gap"/>
    <c:showDLblsOverMax val="0"/>
  </c:chart>
  <c:spPr>
    <a:ln>
      <a:noFill/>
    </a:ln>
  </c:spPr>
  <c:txPr>
    <a:bodyPr/>
    <a:lstStyle/>
    <a:p>
      <a:pPr>
        <a:defRPr sz="2000">
          <a:latin typeface="Arial" pitchFamily="34" charset="0"/>
          <a:cs typeface="Arial" pitchFamily="34" charset="0"/>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339129483814544"/>
          <c:y val="5.0444904527028878E-2"/>
          <c:w val="0.823893482064746"/>
          <c:h val="0.7611943825579397"/>
        </c:manualLayout>
      </c:layout>
      <c:scatterChart>
        <c:scatterStyle val="smoothMarker"/>
        <c:varyColors val="0"/>
        <c:ser>
          <c:idx val="0"/>
          <c:order val="0"/>
          <c:tx>
            <c:v>10% RH</c:v>
          </c:tx>
          <c:spPr>
            <a:ln w="28575">
              <a:solidFill>
                <a:srgbClr val="FF0000"/>
              </a:solidFill>
              <a:prstDash val="solid"/>
            </a:ln>
          </c:spPr>
          <c:marker>
            <c:symbol val="none"/>
          </c:marker>
          <c:xVal>
            <c:numRef>
              <c:f>'new model-1ACH'!$E$12:$E$31</c:f>
              <c:numCache>
                <c:formatCode>0.00</c:formatCode>
                <c:ptCount val="20"/>
                <c:pt idx="0">
                  <c:v>1.2656997553219191</c:v>
                </c:pt>
                <c:pt idx="1">
                  <c:v>3.1214840190520432</c:v>
                </c:pt>
                <c:pt idx="2">
                  <c:v>5.0890316088627143</c:v>
                </c:pt>
                <c:pt idx="3">
                  <c:v>7.0796216013688165</c:v>
                </c:pt>
                <c:pt idx="4">
                  <c:v>9.0783338902690698</c:v>
                </c:pt>
                <c:pt idx="5">
                  <c:v>11.080810714551001</c:v>
                </c:pt>
                <c:pt idx="6">
                  <c:v>13.08533329014657</c:v>
                </c:pt>
                <c:pt idx="7">
                  <c:v>15.091089577477726</c:v>
                </c:pt>
                <c:pt idx="8">
                  <c:v>17.097646645954129</c:v>
                </c:pt>
                <c:pt idx="9">
                  <c:v>19.10475274622549</c:v>
                </c:pt>
                <c:pt idx="10">
                  <c:v>21.112251573101052</c:v>
                </c:pt>
                <c:pt idx="11">
                  <c:v>23.120040976446774</c:v>
                </c:pt>
                <c:pt idx="12">
                  <c:v>25.128051388527588</c:v>
                </c:pt>
                <c:pt idx="13">
                  <c:v>27.136233798123826</c:v>
                </c:pt>
                <c:pt idx="14">
                  <c:v>29.14455268288097</c:v>
                </c:pt>
                <c:pt idx="15">
                  <c:v>31.15298166905454</c:v>
                </c:pt>
                <c:pt idx="16">
                  <c:v>33.16150076529712</c:v>
                </c:pt>
                <c:pt idx="17">
                  <c:v>35.170094542636754</c:v>
                </c:pt>
                <c:pt idx="18">
                  <c:v>37.178750903509325</c:v>
                </c:pt>
                <c:pt idx="19">
                  <c:v>39.187460228853084</c:v>
                </c:pt>
              </c:numCache>
            </c:numRef>
          </c:xVal>
          <c:yVal>
            <c:numRef>
              <c:f>'new model-1ACH'!$I$12:$I$31</c:f>
              <c:numCache>
                <c:formatCode>0.00E+00</c:formatCode>
                <c:ptCount val="20"/>
                <c:pt idx="0">
                  <c:v>0.12493174119971998</c:v>
                </c:pt>
                <c:pt idx="1">
                  <c:v>3.6050681684052566</c:v>
                </c:pt>
                <c:pt idx="2">
                  <c:v>10.639698121056181</c:v>
                </c:pt>
                <c:pt idx="3">
                  <c:v>16.106866355403628</c:v>
                </c:pt>
                <c:pt idx="4">
                  <c:v>17.809964568533342</c:v>
                </c:pt>
                <c:pt idx="5">
                  <c:v>16.25694990561869</c:v>
                </c:pt>
                <c:pt idx="6">
                  <c:v>12.939519179999674</c:v>
                </c:pt>
                <c:pt idx="7">
                  <c:v>9.239872358870981</c:v>
                </c:pt>
                <c:pt idx="8">
                  <c:v>6.0171105910956655</c:v>
                </c:pt>
                <c:pt idx="9">
                  <c:v>3.6096806704130726</c:v>
                </c:pt>
                <c:pt idx="10">
                  <c:v>2.0079958096218258</c:v>
                </c:pt>
                <c:pt idx="11">
                  <c:v>1.0404171251325771</c:v>
                </c:pt>
                <c:pt idx="12">
                  <c:v>0.50368902028575424</c:v>
                </c:pt>
                <c:pt idx="13">
                  <c:v>0.22835381777734864</c:v>
                </c:pt>
                <c:pt idx="14">
                  <c:v>9.7110936578191476E-2</c:v>
                </c:pt>
                <c:pt idx="15">
                  <c:v>3.8786971019374748E-2</c:v>
                </c:pt>
                <c:pt idx="16">
                  <c:v>1.4563875531442288E-2</c:v>
                </c:pt>
                <c:pt idx="17">
                  <c:v>5.1447391381956543E-3</c:v>
                </c:pt>
                <c:pt idx="18">
                  <c:v>1.7107931706204522E-3</c:v>
                </c:pt>
                <c:pt idx="19">
                  <c:v>5.3577126557534794E-4</c:v>
                </c:pt>
              </c:numCache>
            </c:numRef>
          </c:yVal>
          <c:smooth val="1"/>
          <c:extLst>
            <c:ext xmlns:c16="http://schemas.microsoft.com/office/drawing/2014/chart" uri="{C3380CC4-5D6E-409C-BE32-E72D297353CC}">
              <c16:uniqueId val="{00000000-F7C8-4BF2-8B26-A039C14E9301}"/>
            </c:ext>
          </c:extLst>
        </c:ser>
        <c:ser>
          <c:idx val="1"/>
          <c:order val="1"/>
          <c:tx>
            <c:v>30% RH</c:v>
          </c:tx>
          <c:spPr>
            <a:ln w="28575">
              <a:solidFill>
                <a:srgbClr val="00B050"/>
              </a:solidFill>
              <a:prstDash val="solid"/>
            </a:ln>
          </c:spPr>
          <c:marker>
            <c:symbol val="none"/>
          </c:marker>
          <c:xVal>
            <c:numRef>
              <c:f>'new model-1ACH'!$J$12:$J$31</c:f>
              <c:numCache>
                <c:formatCode>0.00</c:formatCode>
                <c:ptCount val="20"/>
                <c:pt idx="0">
                  <c:v>1.2983176147618991</c:v>
                </c:pt>
                <c:pt idx="1">
                  <c:v>3.2019265778417294</c:v>
                </c:pt>
                <c:pt idx="2">
                  <c:v>5.220179076503066</c:v>
                </c:pt>
                <c:pt idx="3">
                  <c:v>7.2620677947181527</c:v>
                </c:pt>
                <c:pt idx="4">
                  <c:v>9.312288125890019</c:v>
                </c:pt>
                <c:pt idx="5">
                  <c:v>11.366370006830619</c:v>
                </c:pt>
                <c:pt idx="6">
                  <c:v>13.422550359351657</c:v>
                </c:pt>
                <c:pt idx="7">
                  <c:v>15.479996217116827</c:v>
                </c:pt>
                <c:pt idx="8">
                  <c:v>17.538263492648792</c:v>
                </c:pt>
                <c:pt idx="9">
                  <c:v>19.597093948861939</c:v>
                </c:pt>
                <c:pt idx="10">
                  <c:v>21.656327252484974</c:v>
                </c:pt>
                <c:pt idx="11">
                  <c:v>23.715858620912119</c:v>
                </c:pt>
                <c:pt idx="12">
                  <c:v>25.77561669360502</c:v>
                </c:pt>
                <c:pt idx="13">
                  <c:v>27.835551196294965</c:v>
                </c:pt>
                <c:pt idx="14">
                  <c:v>29.895625691194404</c:v>
                </c:pt>
                <c:pt idx="15">
                  <c:v>31.955813124891311</c:v>
                </c:pt>
                <c:pt idx="16">
                  <c:v>34.016092990849131</c:v>
                </c:pt>
                <c:pt idx="17">
                  <c:v>36.076449462481563</c:v>
                </c:pt>
                <c:pt idx="18">
                  <c:v>38.136870130463002</c:v>
                </c:pt>
                <c:pt idx="19">
                  <c:v>40.197345127842645</c:v>
                </c:pt>
              </c:numCache>
            </c:numRef>
          </c:xVal>
          <c:yVal>
            <c:numRef>
              <c:f>'new model-1ACH'!$N$12:$N$31</c:f>
              <c:numCache>
                <c:formatCode>0.00E+00</c:formatCode>
                <c:ptCount val="20"/>
                <c:pt idx="0">
                  <c:v>0.11366783646589061</c:v>
                </c:pt>
                <c:pt idx="1">
                  <c:v>3.2697895170659006</c:v>
                </c:pt>
                <c:pt idx="2">
                  <c:v>9.5909758866641539</c:v>
                </c:pt>
                <c:pt idx="3">
                  <c:v>14.386312769225514</c:v>
                </c:pt>
                <c:pt idx="4">
                  <c:v>15.713891420904488</c:v>
                </c:pt>
                <c:pt idx="5">
                  <c:v>14.126001062325669</c:v>
                </c:pt>
                <c:pt idx="6">
                  <c:v>11.039133557127787</c:v>
                </c:pt>
                <c:pt idx="7">
                  <c:v>7.7160797089086586</c:v>
                </c:pt>
                <c:pt idx="8">
                  <c:v>4.9035410225594074</c:v>
                </c:pt>
                <c:pt idx="9">
                  <c:v>2.8619292274965802</c:v>
                </c:pt>
                <c:pt idx="10">
                  <c:v>1.5441816817320839</c:v>
                </c:pt>
                <c:pt idx="11">
                  <c:v>0.77368784764317788</c:v>
                </c:pt>
                <c:pt idx="12">
                  <c:v>0.36109432106569511</c:v>
                </c:pt>
                <c:pt idx="13">
                  <c:v>0.15734159340695344</c:v>
                </c:pt>
                <c:pt idx="14">
                  <c:v>6.4114713291257799E-2</c:v>
                </c:pt>
                <c:pt idx="15">
                  <c:v>2.4462842792327407E-2</c:v>
                </c:pt>
                <c:pt idx="16">
                  <c:v>8.747958546071348E-3</c:v>
                </c:pt>
                <c:pt idx="17">
                  <c:v>2.934127744924072E-3</c:v>
                </c:pt>
                <c:pt idx="18">
                  <c:v>9.2358372382828785E-4</c:v>
                </c:pt>
                <c:pt idx="19">
                  <c:v>2.7295967161059366E-4</c:v>
                </c:pt>
              </c:numCache>
            </c:numRef>
          </c:yVal>
          <c:smooth val="1"/>
          <c:extLst>
            <c:ext xmlns:c16="http://schemas.microsoft.com/office/drawing/2014/chart" uri="{C3380CC4-5D6E-409C-BE32-E72D297353CC}">
              <c16:uniqueId val="{00000001-F7C8-4BF2-8B26-A039C14E9301}"/>
            </c:ext>
          </c:extLst>
        </c:ser>
        <c:ser>
          <c:idx val="2"/>
          <c:order val="2"/>
          <c:tx>
            <c:v>50% RH</c:v>
          </c:tx>
          <c:spPr>
            <a:ln w="28575">
              <a:solidFill>
                <a:srgbClr val="00B0F0"/>
              </a:solidFill>
              <a:prstDash val="solid"/>
            </a:ln>
          </c:spPr>
          <c:marker>
            <c:symbol val="none"/>
          </c:marker>
          <c:xVal>
            <c:numRef>
              <c:f>'new model-1ACH'!$O$12:$O$31</c:f>
              <c:numCache>
                <c:formatCode>0.00</c:formatCode>
                <c:ptCount val="20"/>
                <c:pt idx="0">
                  <c:v>1.3340411211479404</c:v>
                </c:pt>
                <c:pt idx="1">
                  <c:v>3.2900283206284038</c:v>
                </c:pt>
                <c:pt idx="2">
                  <c:v>5.363813498816544</c:v>
                </c:pt>
                <c:pt idx="3">
                  <c:v>7.4618852525503385</c:v>
                </c:pt>
                <c:pt idx="4">
                  <c:v>9.5685178654787464</c:v>
                </c:pt>
                <c:pt idx="5">
                  <c:v>11.679118279601754</c:v>
                </c:pt>
                <c:pt idx="6">
                  <c:v>13.791874905231111</c:v>
                </c:pt>
                <c:pt idx="7">
                  <c:v>15.905931856771129</c:v>
                </c:pt>
                <c:pt idx="8">
                  <c:v>18.020832827575802</c:v>
                </c:pt>
                <c:pt idx="9">
                  <c:v>20.136312475107086</c:v>
                </c:pt>
                <c:pt idx="10">
                  <c:v>22.252206054486926</c:v>
                </c:pt>
                <c:pt idx="11">
                  <c:v>24.368405899992172</c:v>
                </c:pt>
                <c:pt idx="12">
                  <c:v>26.484838687583022</c:v>
                </c:pt>
                <c:pt idx="13">
                  <c:v>28.601452759682601</c:v>
                </c:pt>
                <c:pt idx="14">
                  <c:v>30.71821067590934</c:v>
                </c:pt>
                <c:pt idx="15">
                  <c:v>32.835084638470491</c:v>
                </c:pt>
                <c:pt idx="16">
                  <c:v>34.952053576587325</c:v>
                </c:pt>
                <c:pt idx="17">
                  <c:v>37.069101228201511</c:v>
                </c:pt>
                <c:pt idx="18">
                  <c:v>39.186214842541894</c:v>
                </c:pt>
                <c:pt idx="19">
                  <c:v>41.303384281166224</c:v>
                </c:pt>
              </c:numCache>
            </c:numRef>
          </c:xVal>
          <c:yVal>
            <c:numRef>
              <c:f>'new model-1ACH'!$S$12:$S$31</c:f>
              <c:numCache>
                <c:formatCode>0.00E+00</c:formatCode>
                <c:ptCount val="20"/>
                <c:pt idx="0">
                  <c:v>0.1012725348098211</c:v>
                </c:pt>
                <c:pt idx="1">
                  <c:v>2.9030005142435535</c:v>
                </c:pt>
                <c:pt idx="2">
                  <c:v>8.4564004134464295</c:v>
                </c:pt>
                <c:pt idx="3">
                  <c:v>12.553966093146856</c:v>
                </c:pt>
                <c:pt idx="4">
                  <c:v>13.524981132426868</c:v>
                </c:pt>
                <c:pt idx="5">
                  <c:v>11.951056174749835</c:v>
                </c:pt>
                <c:pt idx="6">
                  <c:v>9.1488987285972989</c:v>
                </c:pt>
                <c:pt idx="7">
                  <c:v>6.2429514556552244</c:v>
                </c:pt>
                <c:pt idx="8">
                  <c:v>3.8598917431157105</c:v>
                </c:pt>
                <c:pt idx="9">
                  <c:v>2.1842829651095932</c:v>
                </c:pt>
                <c:pt idx="10">
                  <c:v>1.1387954969664726</c:v>
                </c:pt>
                <c:pt idx="11">
                  <c:v>0.54944357004430311</c:v>
                </c:pt>
                <c:pt idx="12">
                  <c:v>0.24609375460344141</c:v>
                </c:pt>
                <c:pt idx="13">
                  <c:v>0.10255544683992543</c:v>
                </c:pt>
                <c:pt idx="14">
                  <c:v>3.9830960976273547E-2</c:v>
                </c:pt>
                <c:pt idx="15">
                  <c:v>1.4435456975383692E-2</c:v>
                </c:pt>
                <c:pt idx="16">
                  <c:v>4.8865629821258543E-3</c:v>
                </c:pt>
                <c:pt idx="17">
                  <c:v>1.5461855642876989E-3</c:v>
                </c:pt>
                <c:pt idx="18">
                  <c:v>4.575697639824994E-4</c:v>
                </c:pt>
                <c:pt idx="19">
                  <c:v>1.267040878289986E-4</c:v>
                </c:pt>
              </c:numCache>
            </c:numRef>
          </c:yVal>
          <c:smooth val="1"/>
          <c:extLst>
            <c:ext xmlns:c16="http://schemas.microsoft.com/office/drawing/2014/chart" uri="{C3380CC4-5D6E-409C-BE32-E72D297353CC}">
              <c16:uniqueId val="{00000002-F7C8-4BF2-8B26-A039C14E9301}"/>
            </c:ext>
          </c:extLst>
        </c:ser>
        <c:ser>
          <c:idx val="3"/>
          <c:order val="3"/>
          <c:tx>
            <c:v>70% RH</c:v>
          </c:tx>
          <c:spPr>
            <a:ln w="28575">
              <a:solidFill>
                <a:srgbClr val="002060"/>
              </a:solidFill>
              <a:prstDash val="solid"/>
            </a:ln>
          </c:spPr>
          <c:marker>
            <c:symbol val="none"/>
          </c:marker>
          <c:xVal>
            <c:numRef>
              <c:f>'new model-1ACH'!$T$12:$T$31</c:f>
              <c:numCache>
                <c:formatCode>0.00</c:formatCode>
                <c:ptCount val="20"/>
                <c:pt idx="0">
                  <c:v>1.3974994783013699</c:v>
                </c:pt>
                <c:pt idx="1">
                  <c:v>3.4465300872573748</c:v>
                </c:pt>
                <c:pt idx="2">
                  <c:v>5.6189621500210878</c:v>
                </c:pt>
                <c:pt idx="3">
                  <c:v>7.8168360647013175</c:v>
                </c:pt>
                <c:pt idx="4">
                  <c:v>10.023678065948458</c:v>
                </c:pt>
                <c:pt idx="5">
                  <c:v>12.234676610807007</c:v>
                </c:pt>
                <c:pt idx="6">
                  <c:v>14.447933934954646</c:v>
                </c:pt>
                <c:pt idx="7">
                  <c:v>16.662553439587526</c:v>
                </c:pt>
                <c:pt idx="8">
                  <c:v>18.878057112229477</c:v>
                </c:pt>
                <c:pt idx="9">
                  <c:v>21.094166988391432</c:v>
                </c:pt>
                <c:pt idx="10">
                  <c:v>23.31071048652591</c:v>
                </c:pt>
                <c:pt idx="11">
                  <c:v>25.527574819411104</c:v>
                </c:pt>
                <c:pt idx="12">
                  <c:v>27.744683175091318</c:v>
                </c:pt>
                <c:pt idx="13">
                  <c:v>29.96198143871543</c:v>
                </c:pt>
                <c:pt idx="14">
                  <c:v>32.179430388918519</c:v>
                </c:pt>
                <c:pt idx="15">
                  <c:v>34.397000905607904</c:v>
                </c:pt>
                <c:pt idx="16">
                  <c:v>36.614670915699264</c:v>
                </c:pt>
                <c:pt idx="17">
                  <c:v>38.83242338357234</c:v>
                </c:pt>
                <c:pt idx="18">
                  <c:v>41.050244951920533</c:v>
                </c:pt>
                <c:pt idx="19">
                  <c:v>43.26812500003134</c:v>
                </c:pt>
              </c:numCache>
            </c:numRef>
          </c:xVal>
          <c:yVal>
            <c:numRef>
              <c:f>'new model-1ACH'!$X$12:$X$31</c:f>
              <c:numCache>
                <c:formatCode>0.00E+00</c:formatCode>
                <c:ptCount val="20"/>
                <c:pt idx="0">
                  <c:v>8.8448096005101132E-2</c:v>
                </c:pt>
                <c:pt idx="1">
                  <c:v>2.5190188302910861</c:v>
                </c:pt>
                <c:pt idx="2">
                  <c:v>7.2449166702847432</c:v>
                </c:pt>
                <c:pt idx="3">
                  <c:v>10.552416462261961</c:v>
                </c:pt>
                <c:pt idx="4">
                  <c:v>11.083816112145369</c:v>
                </c:pt>
                <c:pt idx="5">
                  <c:v>9.4885313774405837</c:v>
                </c:pt>
                <c:pt idx="6">
                  <c:v>6.9929424073661561</c:v>
                </c:pt>
                <c:pt idx="7">
                  <c:v>4.5649692155907715</c:v>
                </c:pt>
                <c:pt idx="8">
                  <c:v>2.6831078103725106</c:v>
                </c:pt>
                <c:pt idx="9">
                  <c:v>1.4343176437392964</c:v>
                </c:pt>
                <c:pt idx="10">
                  <c:v>0.70196258559849389</c:v>
                </c:pt>
                <c:pt idx="11">
                  <c:v>0.31592314212092332</c:v>
                </c:pt>
                <c:pt idx="12">
                  <c:v>0.13116180894158708</c:v>
                </c:pt>
                <c:pt idx="13">
                  <c:v>5.0346853874714222E-2</c:v>
                </c:pt>
                <c:pt idx="14">
                  <c:v>1.7897795066850321E-2</c:v>
                </c:pt>
                <c:pt idx="15">
                  <c:v>5.8997385250693932E-3</c:v>
                </c:pt>
                <c:pt idx="16">
                  <c:v>1.8050429906989183E-3</c:v>
                </c:pt>
                <c:pt idx="17">
                  <c:v>5.1296274648260614E-4</c:v>
                </c:pt>
                <c:pt idx="18">
                  <c:v>1.3548151170869531E-4</c:v>
                </c:pt>
                <c:pt idx="19">
                  <c:v>3.3271331871676828E-5</c:v>
                </c:pt>
              </c:numCache>
            </c:numRef>
          </c:yVal>
          <c:smooth val="1"/>
          <c:extLst>
            <c:ext xmlns:c16="http://schemas.microsoft.com/office/drawing/2014/chart" uri="{C3380CC4-5D6E-409C-BE32-E72D297353CC}">
              <c16:uniqueId val="{00000003-F7C8-4BF2-8B26-A039C14E9301}"/>
            </c:ext>
          </c:extLst>
        </c:ser>
        <c:ser>
          <c:idx val="4"/>
          <c:order val="4"/>
          <c:tx>
            <c:v>90% RH</c:v>
          </c:tx>
          <c:spPr>
            <a:ln w="28575">
              <a:solidFill>
                <a:srgbClr val="7030A0"/>
              </a:solidFill>
            </a:ln>
          </c:spPr>
          <c:marker>
            <c:symbol val="none"/>
          </c:marker>
          <c:xVal>
            <c:numRef>
              <c:f>'new model-1ACH'!$Y$12:$Y$31</c:f>
              <c:numCache>
                <c:formatCode>0.00</c:formatCode>
                <c:ptCount val="20"/>
                <c:pt idx="0">
                  <c:v>1.6244567001290917</c:v>
                </c:pt>
                <c:pt idx="1">
                  <c:v>4.0062547280853966</c:v>
                </c:pt>
                <c:pt idx="2">
                  <c:v>6.5314948979216183</c:v>
                </c:pt>
                <c:pt idx="3">
                  <c:v>9.0863087366222501</c:v>
                </c:pt>
                <c:pt idx="4">
                  <c:v>11.651547100367189</c:v>
                </c:pt>
                <c:pt idx="5">
                  <c:v>14.221617040240611</c:v>
                </c:pt>
                <c:pt idx="6">
                  <c:v>16.794312590504024</c:v>
                </c:pt>
                <c:pt idx="7">
                  <c:v>19.368591542586522</c:v>
                </c:pt>
                <c:pt idx="8">
                  <c:v>21.943898253654705</c:v>
                </c:pt>
                <c:pt idx="9">
                  <c:v>24.519909617128885</c:v>
                </c:pt>
                <c:pt idx="10">
                  <c:v>27.096425023809893</c:v>
                </c:pt>
                <c:pt idx="11">
                  <c:v>29.673313369564212</c:v>
                </c:pt>
                <c:pt idx="12">
                  <c:v>32.250485367992844</c:v>
                </c:pt>
                <c:pt idx="13">
                  <c:v>34.827878115864799</c:v>
                </c:pt>
                <c:pt idx="14">
                  <c:v>37.405446022172676</c:v>
                </c:pt>
                <c:pt idx="15">
                  <c:v>39.983155237651907</c:v>
                </c:pt>
                <c:pt idx="16">
                  <c:v>42.56098010449697</c:v>
                </c:pt>
                <c:pt idx="17">
                  <c:v>45.138900820462553</c:v>
                </c:pt>
                <c:pt idx="18">
                  <c:v>47.716901858983988</c:v>
                </c:pt>
                <c:pt idx="19">
                  <c:v>50.29497087451972</c:v>
                </c:pt>
              </c:numCache>
            </c:numRef>
          </c:xVal>
          <c:yVal>
            <c:numRef>
              <c:f>'new model-1ACH'!$AC$12:$AC$31</c:f>
              <c:numCache>
                <c:formatCode>0.00E+00</c:formatCode>
                <c:ptCount val="20"/>
                <c:pt idx="0">
                  <c:v>6.9345598390982158E-2</c:v>
                </c:pt>
                <c:pt idx="1">
                  <c:v>1.9250927626464189</c:v>
                </c:pt>
                <c:pt idx="2">
                  <c:v>5.264615969523228</c:v>
                </c:pt>
                <c:pt idx="3">
                  <c:v>7.1114039004867706</c:v>
                </c:pt>
                <c:pt idx="4">
                  <c:v>6.7564070041776434</c:v>
                </c:pt>
                <c:pt idx="5">
                  <c:v>5.1027091862709577</c:v>
                </c:pt>
                <c:pt idx="6">
                  <c:v>3.2358559988592375</c:v>
                </c:pt>
                <c:pt idx="7">
                  <c:v>1.7727460988193837</c:v>
                </c:pt>
                <c:pt idx="8">
                  <c:v>0.8528610403288035</c:v>
                </c:pt>
                <c:pt idx="9">
                  <c:v>0.36397283499174754</c:v>
                </c:pt>
                <c:pt idx="10">
                  <c:v>0.13869892133810768</c:v>
                </c:pt>
                <c:pt idx="11">
                  <c:v>4.7405426301476913E-2</c:v>
                </c:pt>
                <c:pt idx="12">
                  <c:v>1.4577851498406383E-2</c:v>
                </c:pt>
                <c:pt idx="13">
                  <c:v>4.0424995505507081E-3</c:v>
                </c:pt>
                <c:pt idx="14">
                  <c:v>1.0125598555263465E-3</c:v>
                </c:pt>
                <c:pt idx="15">
                  <c:v>2.2937679588228707E-4</c:v>
                </c:pt>
                <c:pt idx="16">
                  <c:v>4.7038322389410807E-5</c:v>
                </c:pt>
                <c:pt idx="17">
                  <c:v>8.7387571580246748E-6</c:v>
                </c:pt>
                <c:pt idx="18">
                  <c:v>1.4716192616579378E-6</c:v>
                </c:pt>
                <c:pt idx="19">
                  <c:v>2.2474457401742197E-7</c:v>
                </c:pt>
              </c:numCache>
            </c:numRef>
          </c:yVal>
          <c:smooth val="1"/>
          <c:extLst>
            <c:ext xmlns:c16="http://schemas.microsoft.com/office/drawing/2014/chart" uri="{C3380CC4-5D6E-409C-BE32-E72D297353CC}">
              <c16:uniqueId val="{00000004-F7C8-4BF2-8B26-A039C14E9301}"/>
            </c:ext>
          </c:extLst>
        </c:ser>
        <c:dLbls>
          <c:showLegendKey val="0"/>
          <c:showVal val="0"/>
          <c:showCatName val="0"/>
          <c:showSerName val="0"/>
          <c:showPercent val="0"/>
          <c:showBubbleSize val="0"/>
        </c:dLbls>
        <c:axId val="246546384"/>
        <c:axId val="286474072"/>
      </c:scatterChart>
      <c:valAx>
        <c:axId val="246546384"/>
        <c:scaling>
          <c:orientation val="minMax"/>
          <c:max val="45"/>
          <c:min val="0"/>
        </c:scaling>
        <c:delete val="0"/>
        <c:axPos val="b"/>
        <c:title>
          <c:tx>
            <c:rich>
              <a:bodyPr/>
              <a:lstStyle/>
              <a:p>
                <a:pPr>
                  <a:defRPr/>
                </a:pPr>
                <a:r>
                  <a:rPr lang="en-US" dirty="0" err="1"/>
                  <a:t>d</a:t>
                </a:r>
                <a:r>
                  <a:rPr lang="en-US" baseline="-25000" dirty="0" err="1"/>
                  <a:t>eq</a:t>
                </a:r>
                <a:r>
                  <a:rPr lang="en-US" dirty="0"/>
                  <a:t> (µm)</a:t>
                </a:r>
              </a:p>
            </c:rich>
          </c:tx>
          <c:overlay val="0"/>
        </c:title>
        <c:numFmt formatCode="0" sourceLinked="0"/>
        <c:majorTickMark val="out"/>
        <c:minorTickMark val="none"/>
        <c:tickLblPos val="nextTo"/>
        <c:spPr>
          <a:ln>
            <a:solidFill>
              <a:sysClr val="windowText" lastClr="000000"/>
            </a:solidFill>
          </a:ln>
        </c:spPr>
        <c:crossAx val="286474072"/>
        <c:crosses val="autoZero"/>
        <c:crossBetween val="midCat"/>
        <c:majorUnit val="5"/>
      </c:valAx>
      <c:valAx>
        <c:axId val="286474072"/>
        <c:scaling>
          <c:orientation val="minMax"/>
          <c:max val="20"/>
          <c:min val="0"/>
        </c:scaling>
        <c:delete val="0"/>
        <c:axPos val="l"/>
        <c:title>
          <c:tx>
            <c:rich>
              <a:bodyPr/>
              <a:lstStyle/>
              <a:p>
                <a:pPr>
                  <a:defRPr/>
                </a:pPr>
                <a:r>
                  <a:rPr lang="el-GR" dirty="0"/>
                  <a:t>Δ</a:t>
                </a:r>
                <a:r>
                  <a:rPr lang="en-US" dirty="0"/>
                  <a:t>C/</a:t>
                </a:r>
                <a:r>
                  <a:rPr lang="el-GR" dirty="0"/>
                  <a:t>Δ</a:t>
                </a:r>
                <a:r>
                  <a:rPr lang="en-US" dirty="0" err="1"/>
                  <a:t>d</a:t>
                </a:r>
                <a:r>
                  <a:rPr lang="en-US" baseline="-25000" dirty="0" err="1"/>
                  <a:t>eq</a:t>
                </a:r>
                <a:r>
                  <a:rPr lang="en-US" dirty="0"/>
                  <a:t> (# m</a:t>
                </a:r>
                <a:r>
                  <a:rPr lang="en-US" baseline="30000" dirty="0"/>
                  <a:t>-3</a:t>
                </a:r>
                <a:r>
                  <a:rPr lang="en-US" dirty="0"/>
                  <a:t> µm</a:t>
                </a:r>
                <a:r>
                  <a:rPr lang="en-US" baseline="30000" dirty="0"/>
                  <a:t>-1</a:t>
                </a:r>
                <a:r>
                  <a:rPr lang="en-US" dirty="0"/>
                  <a:t>)</a:t>
                </a:r>
              </a:p>
            </c:rich>
          </c:tx>
          <c:overlay val="0"/>
        </c:title>
        <c:numFmt formatCode="#,##0" sourceLinked="0"/>
        <c:majorTickMark val="out"/>
        <c:minorTickMark val="none"/>
        <c:tickLblPos val="nextTo"/>
        <c:spPr>
          <a:ln>
            <a:solidFill>
              <a:sysClr val="windowText" lastClr="000000"/>
            </a:solidFill>
          </a:ln>
        </c:spPr>
        <c:crossAx val="246546384"/>
        <c:crosses val="autoZero"/>
        <c:crossBetween val="midCat"/>
        <c:majorUnit val="5"/>
      </c:valAx>
    </c:plotArea>
    <c:legend>
      <c:legendPos val="r"/>
      <c:layout>
        <c:manualLayout>
          <c:xMode val="edge"/>
          <c:yMode val="edge"/>
          <c:x val="0.66485770161083291"/>
          <c:y val="0.14006578504610148"/>
          <c:w val="0.29007352941176484"/>
          <c:h val="0.42600233864997838"/>
        </c:manualLayout>
      </c:layout>
      <c:overlay val="0"/>
    </c:legend>
    <c:plotVisOnly val="1"/>
    <c:dispBlanksAs val="gap"/>
    <c:showDLblsOverMax val="0"/>
  </c:chart>
  <c:spPr>
    <a:ln>
      <a:noFill/>
    </a:ln>
  </c:spPr>
  <c:txPr>
    <a:bodyPr/>
    <a:lstStyle/>
    <a:p>
      <a:pPr>
        <a:defRPr sz="1800">
          <a:latin typeface="Arial" pitchFamily="34" charset="0"/>
          <a:cs typeface="Arial" pitchFamily="34" charset="0"/>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7401101841929859"/>
          <c:y val="6.1705980518635122E-2"/>
          <c:w val="0.6439746427248062"/>
          <c:h val="0.71712647895436599"/>
        </c:manualLayout>
      </c:layout>
      <c:scatterChart>
        <c:scatterStyle val="lineMarker"/>
        <c:varyColors val="0"/>
        <c:ser>
          <c:idx val="0"/>
          <c:order val="0"/>
          <c:tx>
            <c:strRef>
              <c:f>Harper!$A$63</c:f>
              <c:strCache>
                <c:ptCount val="1"/>
                <c:pt idx="0">
                  <c:v>decay rate</c:v>
                </c:pt>
              </c:strCache>
            </c:strRef>
          </c:tx>
          <c:spPr>
            <a:ln w="28575">
              <a:noFill/>
            </a:ln>
          </c:spPr>
          <c:marker>
            <c:symbol val="circle"/>
            <c:size val="3"/>
            <c:spPr>
              <a:solidFill>
                <a:schemeClr val="tx1"/>
              </a:solidFill>
              <a:ln w="12700">
                <a:solidFill>
                  <a:sysClr val="windowText" lastClr="000000"/>
                </a:solidFill>
              </a:ln>
            </c:spPr>
          </c:marker>
          <c:trendline>
            <c:trendlineType val="linear"/>
            <c:dispRSqr val="1"/>
            <c:dispEq val="1"/>
            <c:trendlineLbl>
              <c:layout>
                <c:manualLayout>
                  <c:x val="0.21506792763139593"/>
                  <c:y val="-0.48184777076848423"/>
                </c:manualLayout>
              </c:layout>
              <c:tx>
                <c:rich>
                  <a:bodyPr/>
                  <a:lstStyle/>
                  <a:p>
                    <a:pPr>
                      <a:defRPr/>
                    </a:pPr>
                    <a:r>
                      <a:rPr lang="en-US" dirty="0"/>
                      <a:t>k = 0.044 RH - 0.0063
r² = 0.98</a:t>
                    </a:r>
                  </a:p>
                </c:rich>
              </c:tx>
              <c:numFmt formatCode="#,##0.0000" sourceLinked="0"/>
            </c:trendlineLbl>
          </c:trendline>
          <c:xVal>
            <c:numRef>
              <c:f>Harper!$B$62:$F$62</c:f>
              <c:numCache>
                <c:formatCode>General</c:formatCode>
                <c:ptCount val="5"/>
                <c:pt idx="0">
                  <c:v>0.2100000000000001</c:v>
                </c:pt>
                <c:pt idx="1">
                  <c:v>0.3500000000000002</c:v>
                </c:pt>
                <c:pt idx="2">
                  <c:v>0.505</c:v>
                </c:pt>
                <c:pt idx="3">
                  <c:v>0.64500000000000046</c:v>
                </c:pt>
                <c:pt idx="4">
                  <c:v>0.81</c:v>
                </c:pt>
              </c:numCache>
            </c:numRef>
          </c:xVal>
          <c:yVal>
            <c:numRef>
              <c:f>Harper!$B$63:$F$63</c:f>
              <c:numCache>
                <c:formatCode>0.0000</c:formatCode>
                <c:ptCount val="5"/>
                <c:pt idx="0">
                  <c:v>3.1464925677321038E-3</c:v>
                </c:pt>
                <c:pt idx="1">
                  <c:v>7.7539346703403783E-3</c:v>
                </c:pt>
                <c:pt idx="2">
                  <c:v>1.5970034207894342E-2</c:v>
                </c:pt>
                <c:pt idx="3">
                  <c:v>2.4389669465497546E-2</c:v>
                </c:pt>
                <c:pt idx="4">
                  <c:v>2.7640815048896573E-2</c:v>
                </c:pt>
              </c:numCache>
            </c:numRef>
          </c:yVal>
          <c:smooth val="0"/>
          <c:extLst>
            <c:ext xmlns:c16="http://schemas.microsoft.com/office/drawing/2014/chart" uri="{C3380CC4-5D6E-409C-BE32-E72D297353CC}">
              <c16:uniqueId val="{00000000-AA7C-4E2E-94D9-46915447A9E9}"/>
            </c:ext>
          </c:extLst>
        </c:ser>
        <c:dLbls>
          <c:showLegendKey val="0"/>
          <c:showVal val="0"/>
          <c:showCatName val="0"/>
          <c:showSerName val="0"/>
          <c:showPercent val="0"/>
          <c:showBubbleSize val="0"/>
        </c:dLbls>
        <c:axId val="286468976"/>
        <c:axId val="286471720"/>
      </c:scatterChart>
      <c:valAx>
        <c:axId val="286468976"/>
        <c:scaling>
          <c:orientation val="minMax"/>
        </c:scaling>
        <c:delete val="0"/>
        <c:axPos val="t"/>
        <c:title>
          <c:tx>
            <c:rich>
              <a:bodyPr/>
              <a:lstStyle/>
              <a:p>
                <a:pPr>
                  <a:defRPr/>
                </a:pPr>
                <a:r>
                  <a:rPr lang="en-US"/>
                  <a:t>RH</a:t>
                </a:r>
              </a:p>
            </c:rich>
          </c:tx>
          <c:layout>
            <c:manualLayout>
              <c:xMode val="edge"/>
              <c:yMode val="edge"/>
              <c:x val="0.51403340688590005"/>
              <c:y val="0.89853094149409729"/>
            </c:manualLayout>
          </c:layout>
          <c:overlay val="0"/>
        </c:title>
        <c:numFmt formatCode="0%" sourceLinked="0"/>
        <c:majorTickMark val="in"/>
        <c:minorTickMark val="none"/>
        <c:tickLblPos val="high"/>
        <c:spPr>
          <a:ln w="9525">
            <a:solidFill>
              <a:schemeClr val="tx1"/>
            </a:solidFill>
          </a:ln>
        </c:spPr>
        <c:crossAx val="286471720"/>
        <c:crossesAt val="3.500000000000001E-2"/>
        <c:crossBetween val="midCat"/>
        <c:majorUnit val="0.2"/>
      </c:valAx>
      <c:valAx>
        <c:axId val="286471720"/>
        <c:scaling>
          <c:orientation val="maxMin"/>
        </c:scaling>
        <c:delete val="0"/>
        <c:axPos val="l"/>
        <c:title>
          <c:tx>
            <c:rich>
              <a:bodyPr rot="-5400000" vert="horz"/>
              <a:lstStyle/>
              <a:p>
                <a:pPr>
                  <a:defRPr/>
                </a:pPr>
                <a:r>
                  <a:rPr lang="en-US" dirty="0"/>
                  <a:t>Decay rate (min</a:t>
                </a:r>
                <a:r>
                  <a:rPr lang="en-US" baseline="30000" dirty="0"/>
                  <a:t>-1</a:t>
                </a:r>
                <a:r>
                  <a:rPr lang="en-US" dirty="0"/>
                  <a:t>)</a:t>
                </a:r>
              </a:p>
            </c:rich>
          </c:tx>
          <c:layout>
            <c:manualLayout>
              <c:xMode val="edge"/>
              <c:yMode val="edge"/>
              <c:x val="1.7583180608828314E-2"/>
              <c:y val="0.16191389220942665"/>
            </c:manualLayout>
          </c:layout>
          <c:overlay val="0"/>
        </c:title>
        <c:numFmt formatCode="0.000" sourceLinked="0"/>
        <c:majorTickMark val="out"/>
        <c:minorTickMark val="none"/>
        <c:tickLblPos val="nextTo"/>
        <c:spPr>
          <a:ln w="9525">
            <a:solidFill>
              <a:sysClr val="windowText" lastClr="000000"/>
            </a:solidFill>
          </a:ln>
        </c:spPr>
        <c:crossAx val="286468976"/>
        <c:crosses val="autoZero"/>
        <c:crossBetween val="midCat"/>
      </c:valAx>
    </c:plotArea>
    <c:plotVisOnly val="1"/>
    <c:dispBlanksAs val="gap"/>
    <c:showDLblsOverMax val="0"/>
  </c:chart>
  <c:spPr>
    <a:ln>
      <a:noFill/>
    </a:ln>
  </c:spPr>
  <c:txPr>
    <a:bodyPr/>
    <a:lstStyle/>
    <a:p>
      <a:pPr>
        <a:defRPr sz="1800">
          <a:latin typeface="Arial" pitchFamily="34" charset="0"/>
          <a:cs typeface="Arial" pitchFamily="34" charset="0"/>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6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dirty="0"/>
              <a:t>H1N1 flu virus in aerosols</a:t>
            </a:r>
          </a:p>
        </c:rich>
      </c:tx>
      <c:layout>
        <c:manualLayout>
          <c:xMode val="edge"/>
          <c:yMode val="edge"/>
          <c:x val="0.32238503595829038"/>
          <c:y val="2.851242856763744E-2"/>
        </c:manualLayout>
      </c:layout>
      <c:overlay val="0"/>
      <c:spPr>
        <a:noFill/>
        <a:ln>
          <a:noFill/>
        </a:ln>
        <a:effectLst/>
      </c:spPr>
      <c:txPr>
        <a:bodyPr rot="0" spcFirstLastPara="1" vertOverflow="ellipsis" vert="horz" wrap="square" anchor="ctr" anchorCtr="1"/>
        <a:lstStyle/>
        <a:p>
          <a:pPr>
            <a:defRPr sz="216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autoTitleDeleted val="0"/>
    <c:plotArea>
      <c:layout>
        <c:manualLayout>
          <c:layoutTarget val="inner"/>
          <c:xMode val="edge"/>
          <c:yMode val="edge"/>
          <c:x val="0.18826381596149147"/>
          <c:y val="0.14643314704395463"/>
          <c:w val="0.76235680392972105"/>
          <c:h val="0.65764776764382027"/>
        </c:manualLayout>
      </c:layout>
      <c:scatterChart>
        <c:scatterStyle val="lineMarker"/>
        <c:varyColors val="0"/>
        <c:ser>
          <c:idx val="0"/>
          <c:order val="0"/>
          <c:tx>
            <c:v>L-15 + cell wash</c:v>
          </c:tx>
          <c:spPr>
            <a:ln w="28575" cap="rnd">
              <a:solidFill>
                <a:srgbClr val="C00000"/>
              </a:solidFill>
              <a:prstDash val="sysDash"/>
              <a:round/>
            </a:ln>
            <a:effectLst/>
          </c:spPr>
          <c:marker>
            <c:symbol val="circle"/>
            <c:size val="8"/>
            <c:spPr>
              <a:solidFill>
                <a:srgbClr val="C00000"/>
              </a:solidFill>
              <a:ln w="28575">
                <a:solidFill>
                  <a:srgbClr val="C00000"/>
                </a:solidFill>
              </a:ln>
              <a:effectLst/>
            </c:spPr>
          </c:marker>
          <c:errBars>
            <c:errDir val="y"/>
            <c:errBarType val="both"/>
            <c:errValType val="cust"/>
            <c:noEndCap val="0"/>
            <c:plus>
              <c:numRef>
                <c:f>'Figure 4A'!$F$13:$F$19</c:f>
                <c:numCache>
                  <c:formatCode>General</c:formatCode>
                  <c:ptCount val="7"/>
                  <c:pt idx="0">
                    <c:v>211.45581808069221</c:v>
                  </c:pt>
                  <c:pt idx="1">
                    <c:v>19.836412418936714</c:v>
                  </c:pt>
                  <c:pt idx="2">
                    <c:v>30.953616607821964</c:v>
                  </c:pt>
                  <c:pt idx="3">
                    <c:v>63.160592375749339</c:v>
                  </c:pt>
                  <c:pt idx="4">
                    <c:v>115.45158217687049</c:v>
                  </c:pt>
                  <c:pt idx="5">
                    <c:v>43.010175531638374</c:v>
                  </c:pt>
                  <c:pt idx="6">
                    <c:v>43.053999676580958</c:v>
                  </c:pt>
                </c:numCache>
              </c:numRef>
            </c:plus>
            <c:minus>
              <c:numRef>
                <c:f>'Figure 4A'!$F$13:$F$19</c:f>
                <c:numCache>
                  <c:formatCode>General</c:formatCode>
                  <c:ptCount val="7"/>
                  <c:pt idx="0">
                    <c:v>211.45581808069221</c:v>
                  </c:pt>
                  <c:pt idx="1">
                    <c:v>19.836412418936714</c:v>
                  </c:pt>
                  <c:pt idx="2">
                    <c:v>30.953616607821964</c:v>
                  </c:pt>
                  <c:pt idx="3">
                    <c:v>63.160592375749339</c:v>
                  </c:pt>
                  <c:pt idx="4">
                    <c:v>115.45158217687049</c:v>
                  </c:pt>
                  <c:pt idx="5">
                    <c:v>43.010175531638374</c:v>
                  </c:pt>
                  <c:pt idx="6">
                    <c:v>43.053999676580958</c:v>
                  </c:pt>
                </c:numCache>
              </c:numRef>
            </c:minus>
            <c:spPr>
              <a:noFill/>
              <a:ln w="9525" cap="flat" cmpd="sng" algn="ctr">
                <a:solidFill>
                  <a:srgbClr val="C00000"/>
                </a:solidFill>
                <a:round/>
              </a:ln>
              <a:effectLst/>
            </c:spPr>
          </c:errBars>
          <c:errBars>
            <c:errDir val="x"/>
            <c:errBarType val="both"/>
            <c:errValType val="fixedVal"/>
            <c:noEndCap val="1"/>
            <c:val val="0"/>
            <c:spPr>
              <a:noFill/>
              <a:ln w="9525" cap="flat" cmpd="sng" algn="ctr">
                <a:noFill/>
                <a:round/>
              </a:ln>
              <a:effectLst/>
            </c:spPr>
          </c:errBars>
          <c:xVal>
            <c:numRef>
              <c:f>'Figure 4A'!$A$13:$A$19</c:f>
              <c:numCache>
                <c:formatCode>General</c:formatCode>
                <c:ptCount val="7"/>
                <c:pt idx="0">
                  <c:v>23</c:v>
                </c:pt>
                <c:pt idx="1">
                  <c:v>33</c:v>
                </c:pt>
                <c:pt idx="2">
                  <c:v>43</c:v>
                </c:pt>
                <c:pt idx="3">
                  <c:v>55</c:v>
                </c:pt>
                <c:pt idx="4">
                  <c:v>75</c:v>
                </c:pt>
                <c:pt idx="5">
                  <c:v>85</c:v>
                </c:pt>
                <c:pt idx="6">
                  <c:v>98</c:v>
                </c:pt>
              </c:numCache>
            </c:numRef>
          </c:xVal>
          <c:yVal>
            <c:numRef>
              <c:f>'Figure 4A'!$E$13:$E$19</c:f>
              <c:numCache>
                <c:formatCode>0.00</c:formatCode>
                <c:ptCount val="7"/>
                <c:pt idx="0">
                  <c:v>231.31659687946339</c:v>
                </c:pt>
                <c:pt idx="1">
                  <c:v>40.400078160516287</c:v>
                </c:pt>
                <c:pt idx="2">
                  <c:v>99.15413049732841</c:v>
                </c:pt>
                <c:pt idx="3">
                  <c:v>59.216141803841403</c:v>
                </c:pt>
                <c:pt idx="4">
                  <c:v>144.01031932165219</c:v>
                </c:pt>
                <c:pt idx="5">
                  <c:v>65.086471823698375</c:v>
                </c:pt>
                <c:pt idx="6">
                  <c:v>47.491877118506856</c:v>
                </c:pt>
              </c:numCache>
            </c:numRef>
          </c:yVal>
          <c:smooth val="0"/>
          <c:extLst>
            <c:ext xmlns:c16="http://schemas.microsoft.com/office/drawing/2014/chart" uri="{C3380CC4-5D6E-409C-BE32-E72D297353CC}">
              <c16:uniqueId val="{00000000-0EE9-4AAA-AB0A-AE4E164BBC5F}"/>
            </c:ext>
          </c:extLst>
        </c:ser>
        <c:dLbls>
          <c:showLegendKey val="0"/>
          <c:showVal val="0"/>
          <c:showCatName val="0"/>
          <c:showSerName val="0"/>
          <c:showPercent val="0"/>
          <c:showBubbleSize val="0"/>
        </c:dLbls>
        <c:axId val="349757496"/>
        <c:axId val="349757824"/>
      </c:scatterChart>
      <c:valAx>
        <c:axId val="349757496"/>
        <c:scaling>
          <c:orientation val="minMax"/>
          <c:max val="100"/>
          <c:min val="0"/>
        </c:scaling>
        <c:delete val="0"/>
        <c:axPos val="b"/>
        <c:title>
          <c:tx>
            <c:rich>
              <a:bodyPr rot="0" spcFirstLastPara="1" vertOverflow="ellipsis" vert="horz" wrap="square" anchor="ctr" anchorCtr="1"/>
              <a:lstStyle/>
              <a:p>
                <a:pPr>
                  <a:defRPr sz="1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RH (%)</a:t>
                </a:r>
              </a:p>
            </c:rich>
          </c:tx>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349757824"/>
        <c:crosses val="autoZero"/>
        <c:crossBetween val="midCat"/>
      </c:valAx>
      <c:valAx>
        <c:axId val="349757824"/>
        <c:scaling>
          <c:logBase val="10"/>
          <c:orientation val="minMax"/>
          <c:max val="1000"/>
        </c:scaling>
        <c:delete val="0"/>
        <c:axPos val="l"/>
        <c:title>
          <c:tx>
            <c:rich>
              <a:bodyPr rot="-5400000" spcFirstLastPara="1" vertOverflow="ellipsis" vert="horz" wrap="square" anchor="ctr" anchorCtr="1"/>
              <a:lstStyle/>
              <a:p>
                <a:pPr>
                  <a:defRPr sz="1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Viability (%)</a:t>
                </a:r>
              </a:p>
            </c:rich>
          </c:tx>
          <c:overlay val="0"/>
          <c:spPr>
            <a:noFill/>
            <a:ln>
              <a:noFill/>
            </a:ln>
            <a:effectLst/>
          </c:spPr>
          <c:txPr>
            <a:bodyPr rot="-5400000" spcFirstLastPara="1" vertOverflow="ellipsis" vert="horz" wrap="square" anchor="ctr" anchorCtr="1"/>
            <a:lstStyle/>
            <a:p>
              <a:pPr>
                <a:defRPr sz="1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numFmt formatCode="0.0" sourceLinked="0"/>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349757496"/>
        <c:crosses val="autoZero"/>
        <c:crossBetween val="midCat"/>
      </c:valAx>
      <c:spPr>
        <a:noFill/>
        <a:ln>
          <a:solidFill>
            <a:schemeClr val="tx1"/>
          </a:solidFill>
        </a:ln>
        <a:effectLst/>
      </c:spPr>
    </c:plotArea>
    <c:legend>
      <c:legendPos val="t"/>
      <c:layout>
        <c:manualLayout>
          <c:xMode val="edge"/>
          <c:yMode val="edge"/>
          <c:x val="0.20669098453058093"/>
          <c:y val="0.69769569041336854"/>
          <c:w val="0.34764143866883268"/>
          <c:h val="7.5580024792415462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chart>
  <c:spPr>
    <a:noFill/>
    <a:ln>
      <a:noFill/>
    </a:ln>
    <a:effectLst/>
  </c:spPr>
  <c:txPr>
    <a:bodyPr/>
    <a:lstStyle/>
    <a:p>
      <a:pPr>
        <a:defRPr sz="1800">
          <a:latin typeface="Arial" panose="020B0604020202020204" pitchFamily="34" charset="0"/>
          <a:cs typeface="Arial" panose="020B0604020202020204" pitchFamily="34" charset="0"/>
        </a:defRPr>
      </a:pPr>
      <a:endParaRPr lang="en-US"/>
    </a:p>
  </c:txPr>
  <c:externalData r:id="rId3">
    <c:autoUpdate val="0"/>
  </c:externalData>
  <c:userShapes r:id="rId4"/>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6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H1N1 flu virus in droplets</a:t>
            </a:r>
          </a:p>
        </c:rich>
      </c:tx>
      <c:layout>
        <c:manualLayout>
          <c:xMode val="edge"/>
          <c:yMode val="edge"/>
          <c:x val="0.34326610915606154"/>
          <c:y val="3.1662269129287601E-2"/>
        </c:manualLayout>
      </c:layout>
      <c:overlay val="0"/>
      <c:spPr>
        <a:noFill/>
        <a:ln>
          <a:noFill/>
        </a:ln>
        <a:effectLst/>
      </c:spPr>
      <c:txPr>
        <a:bodyPr rot="0" spcFirstLastPara="1" vertOverflow="ellipsis" vert="horz" wrap="square" anchor="ctr" anchorCtr="1"/>
        <a:lstStyle/>
        <a:p>
          <a:pPr>
            <a:defRPr sz="216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autoTitleDeleted val="0"/>
    <c:plotArea>
      <c:layout>
        <c:manualLayout>
          <c:layoutTarget val="inner"/>
          <c:xMode val="edge"/>
          <c:yMode val="edge"/>
          <c:x val="0.18826381596149147"/>
          <c:y val="0.14643314704395463"/>
          <c:w val="0.76235680392972105"/>
          <c:h val="0.65764776764382027"/>
        </c:manualLayout>
      </c:layout>
      <c:scatterChart>
        <c:scatterStyle val="lineMarker"/>
        <c:varyColors val="0"/>
        <c:ser>
          <c:idx val="1"/>
          <c:order val="0"/>
          <c:tx>
            <c:v>L-15 + cell wash</c:v>
          </c:tx>
          <c:spPr>
            <a:ln w="28575" cap="rnd">
              <a:solidFill>
                <a:srgbClr val="C00000"/>
              </a:solidFill>
              <a:prstDash val="sysDash"/>
              <a:round/>
            </a:ln>
            <a:effectLst/>
          </c:spPr>
          <c:marker>
            <c:symbol val="circle"/>
            <c:size val="8"/>
            <c:spPr>
              <a:solidFill>
                <a:srgbClr val="C00000"/>
              </a:solidFill>
              <a:ln w="28575">
                <a:solidFill>
                  <a:srgbClr val="C00000"/>
                </a:solidFill>
                <a:prstDash val="sysDash"/>
              </a:ln>
              <a:effectLst/>
            </c:spPr>
          </c:marker>
          <c:errBars>
            <c:errDir val="y"/>
            <c:errBarType val="both"/>
            <c:errValType val="cust"/>
            <c:noEndCap val="0"/>
            <c:plus>
              <c:numRef>
                <c:f>'Figure 5A'!$K$13:$K$19</c:f>
                <c:numCache>
                  <c:formatCode>General</c:formatCode>
                  <c:ptCount val="7"/>
                  <c:pt idx="0">
                    <c:v>0</c:v>
                  </c:pt>
                  <c:pt idx="1">
                    <c:v>119.62222921073091</c:v>
                  </c:pt>
                  <c:pt idx="2">
                    <c:v>6.0614218986788835</c:v>
                  </c:pt>
                  <c:pt idx="3">
                    <c:v>0</c:v>
                  </c:pt>
                  <c:pt idx="4">
                    <c:v>424.11490820449853</c:v>
                  </c:pt>
                  <c:pt idx="5">
                    <c:v>29.946800817027331</c:v>
                  </c:pt>
                  <c:pt idx="6">
                    <c:v>34.085880230408868</c:v>
                  </c:pt>
                </c:numCache>
              </c:numRef>
            </c:plus>
            <c:minus>
              <c:numRef>
                <c:f>'Figure 5A'!$K$13:$K$19</c:f>
                <c:numCache>
                  <c:formatCode>General</c:formatCode>
                  <c:ptCount val="7"/>
                  <c:pt idx="0">
                    <c:v>0</c:v>
                  </c:pt>
                  <c:pt idx="1">
                    <c:v>119.62222921073091</c:v>
                  </c:pt>
                  <c:pt idx="2">
                    <c:v>6.0614218986788835</c:v>
                  </c:pt>
                  <c:pt idx="3">
                    <c:v>0</c:v>
                  </c:pt>
                  <c:pt idx="4">
                    <c:v>424.11490820449853</c:v>
                  </c:pt>
                  <c:pt idx="5">
                    <c:v>29.946800817027331</c:v>
                  </c:pt>
                  <c:pt idx="6">
                    <c:v>34.085880230408868</c:v>
                  </c:pt>
                </c:numCache>
              </c:numRef>
            </c:minus>
            <c:spPr>
              <a:noFill/>
              <a:ln w="9525" cap="flat" cmpd="sng" algn="ctr">
                <a:solidFill>
                  <a:srgbClr val="C00000"/>
                </a:solidFill>
                <a:round/>
              </a:ln>
              <a:effectLst/>
            </c:spPr>
          </c:errBars>
          <c:xVal>
            <c:numRef>
              <c:f>'Figure 5A'!$A$13:$A$19</c:f>
              <c:numCache>
                <c:formatCode>General</c:formatCode>
                <c:ptCount val="7"/>
                <c:pt idx="0">
                  <c:v>23</c:v>
                </c:pt>
                <c:pt idx="1">
                  <c:v>33</c:v>
                </c:pt>
                <c:pt idx="2">
                  <c:v>43</c:v>
                </c:pt>
                <c:pt idx="3">
                  <c:v>55</c:v>
                </c:pt>
                <c:pt idx="4">
                  <c:v>75</c:v>
                </c:pt>
                <c:pt idx="5">
                  <c:v>85</c:v>
                </c:pt>
                <c:pt idx="6">
                  <c:v>98</c:v>
                </c:pt>
              </c:numCache>
            </c:numRef>
          </c:xVal>
          <c:yVal>
            <c:numRef>
              <c:f>'Figure 5A'!$J$13:$J$19</c:f>
              <c:numCache>
                <c:formatCode>0.00</c:formatCode>
                <c:ptCount val="7"/>
                <c:pt idx="0">
                  <c:v>23.988307096137394</c:v>
                </c:pt>
                <c:pt idx="1">
                  <c:v>102.17643021608771</c:v>
                </c:pt>
                <c:pt idx="2">
                  <c:v>20.488743531263246</c:v>
                </c:pt>
                <c:pt idx="3">
                  <c:v>23.988307096137394</c:v>
                </c:pt>
                <c:pt idx="4">
                  <c:v>268.85116351533804</c:v>
                </c:pt>
                <c:pt idx="5">
                  <c:v>58.567894122295073</c:v>
                </c:pt>
                <c:pt idx="6">
                  <c:v>115.21667188855771</c:v>
                </c:pt>
              </c:numCache>
            </c:numRef>
          </c:yVal>
          <c:smooth val="0"/>
          <c:extLst>
            <c:ext xmlns:c16="http://schemas.microsoft.com/office/drawing/2014/chart" uri="{C3380CC4-5D6E-409C-BE32-E72D297353CC}">
              <c16:uniqueId val="{00000000-7BEA-4654-A8A5-AA84398148C6}"/>
            </c:ext>
          </c:extLst>
        </c:ser>
        <c:ser>
          <c:idx val="0"/>
          <c:order val="1"/>
          <c:tx>
            <c:v>L-15</c:v>
          </c:tx>
          <c:spPr>
            <a:ln w="28575" cap="rnd">
              <a:solidFill>
                <a:schemeClr val="accent2"/>
              </a:solidFill>
              <a:prstDash val="sysDash"/>
              <a:round/>
            </a:ln>
            <a:effectLst/>
          </c:spPr>
          <c:marker>
            <c:symbol val="circle"/>
            <c:size val="8"/>
            <c:spPr>
              <a:solidFill>
                <a:schemeClr val="accent2"/>
              </a:solidFill>
              <a:ln w="28575">
                <a:solidFill>
                  <a:schemeClr val="accent2"/>
                </a:solidFill>
              </a:ln>
              <a:effectLst/>
            </c:spPr>
          </c:marker>
          <c:errBars>
            <c:errDir val="y"/>
            <c:errBarType val="both"/>
            <c:errValType val="cust"/>
            <c:noEndCap val="0"/>
            <c:plus>
              <c:numRef>
                <c:f>'Figure 5A'!$F$13:$F$19</c:f>
                <c:numCache>
                  <c:formatCode>General</c:formatCode>
                  <c:ptCount val="7"/>
                  <c:pt idx="0">
                    <c:v>1.9167916713343238</c:v>
                  </c:pt>
                  <c:pt idx="1">
                    <c:v>2.9946828399062904</c:v>
                  </c:pt>
                  <c:pt idx="2">
                    <c:v>0.60614274814573432</c:v>
                  </c:pt>
                  <c:pt idx="3">
                    <c:v>0.19167916713343189</c:v>
                  </c:pt>
                  <c:pt idx="4">
                    <c:v>3.9416847042988143</c:v>
                  </c:pt>
                  <c:pt idx="5">
                    <c:v>0</c:v>
                  </c:pt>
                  <c:pt idx="6">
                    <c:v>0</c:v>
                  </c:pt>
                </c:numCache>
              </c:numRef>
            </c:plus>
            <c:minus>
              <c:numRef>
                <c:f>'Figure 5A'!$F$13:$F$19</c:f>
                <c:numCache>
                  <c:formatCode>General</c:formatCode>
                  <c:ptCount val="7"/>
                  <c:pt idx="0">
                    <c:v>1.9167916713343238</c:v>
                  </c:pt>
                  <c:pt idx="1">
                    <c:v>2.9946828399062904</c:v>
                  </c:pt>
                  <c:pt idx="2">
                    <c:v>0.60614274814573432</c:v>
                  </c:pt>
                  <c:pt idx="3">
                    <c:v>0.19167916713343189</c:v>
                  </c:pt>
                  <c:pt idx="4">
                    <c:v>3.9416847042988143</c:v>
                  </c:pt>
                  <c:pt idx="5">
                    <c:v>0</c:v>
                  </c:pt>
                  <c:pt idx="6">
                    <c:v>0</c:v>
                  </c:pt>
                </c:numCache>
              </c:numRef>
            </c:minus>
            <c:spPr>
              <a:noFill/>
              <a:ln w="9525" cap="flat" cmpd="sng" algn="ctr">
                <a:solidFill>
                  <a:schemeClr val="accent2"/>
                </a:solidFill>
                <a:round/>
              </a:ln>
              <a:effectLst/>
            </c:spPr>
          </c:errBars>
          <c:xVal>
            <c:numRef>
              <c:f>'Figure 5A'!$A$13:$A$19</c:f>
              <c:numCache>
                <c:formatCode>General</c:formatCode>
                <c:ptCount val="7"/>
                <c:pt idx="0">
                  <c:v>23</c:v>
                </c:pt>
                <c:pt idx="1">
                  <c:v>33</c:v>
                </c:pt>
                <c:pt idx="2">
                  <c:v>43</c:v>
                </c:pt>
                <c:pt idx="3">
                  <c:v>55</c:v>
                </c:pt>
                <c:pt idx="4">
                  <c:v>75</c:v>
                </c:pt>
                <c:pt idx="5">
                  <c:v>85</c:v>
                </c:pt>
                <c:pt idx="6">
                  <c:v>98</c:v>
                </c:pt>
              </c:numCache>
            </c:numRef>
          </c:xVal>
          <c:yVal>
            <c:numRef>
              <c:f>'Figure 5A'!$E$13:$E$19</c:f>
              <c:numCache>
                <c:formatCode>0.00</c:formatCode>
                <c:ptCount val="7"/>
                <c:pt idx="0">
                  <c:v>6.4791155628665313</c:v>
                </c:pt>
                <c:pt idx="1">
                  <c:v>5.8567948065343867</c:v>
                </c:pt>
                <c:pt idx="2">
                  <c:v>2.0488762402102108</c:v>
                </c:pt>
                <c:pt idx="3">
                  <c:v>0.53724553754412274</c:v>
                </c:pt>
                <c:pt idx="4">
                  <c:v>3.0343103001167342</c:v>
                </c:pt>
                <c:pt idx="5">
                  <c:v>2.3988329190194895</c:v>
                </c:pt>
                <c:pt idx="6">
                  <c:v>13.489616401514953</c:v>
                </c:pt>
              </c:numCache>
            </c:numRef>
          </c:yVal>
          <c:smooth val="0"/>
          <c:extLst>
            <c:ext xmlns:c16="http://schemas.microsoft.com/office/drawing/2014/chart" uri="{C3380CC4-5D6E-409C-BE32-E72D297353CC}">
              <c16:uniqueId val="{00000001-7BEA-4654-A8A5-AA84398148C6}"/>
            </c:ext>
          </c:extLst>
        </c:ser>
        <c:dLbls>
          <c:showLegendKey val="0"/>
          <c:showVal val="0"/>
          <c:showCatName val="0"/>
          <c:showSerName val="0"/>
          <c:showPercent val="0"/>
          <c:showBubbleSize val="0"/>
        </c:dLbls>
        <c:axId val="349757496"/>
        <c:axId val="349757824"/>
      </c:scatterChart>
      <c:valAx>
        <c:axId val="349757496"/>
        <c:scaling>
          <c:orientation val="minMax"/>
          <c:max val="100"/>
          <c:min val="0"/>
        </c:scaling>
        <c:delete val="0"/>
        <c:axPos val="b"/>
        <c:title>
          <c:tx>
            <c:rich>
              <a:bodyPr rot="0" spcFirstLastPara="1" vertOverflow="ellipsis" vert="horz" wrap="square" anchor="ctr" anchorCtr="1"/>
              <a:lstStyle/>
              <a:p>
                <a:pPr>
                  <a:defRPr sz="1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RH (%)</a:t>
                </a:r>
              </a:p>
            </c:rich>
          </c:tx>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349757824"/>
        <c:crossesAt val="0.1"/>
        <c:crossBetween val="midCat"/>
      </c:valAx>
      <c:valAx>
        <c:axId val="349757824"/>
        <c:scaling>
          <c:logBase val="10"/>
          <c:orientation val="minMax"/>
          <c:max val="1000"/>
        </c:scaling>
        <c:delete val="0"/>
        <c:axPos val="l"/>
        <c:title>
          <c:tx>
            <c:rich>
              <a:bodyPr rot="-5400000" spcFirstLastPara="1" vertOverflow="ellipsis" vert="horz" wrap="square" anchor="ctr" anchorCtr="1"/>
              <a:lstStyle/>
              <a:p>
                <a:pPr>
                  <a:defRPr sz="1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Viability (%)</a:t>
                </a:r>
              </a:p>
            </c:rich>
          </c:tx>
          <c:overlay val="0"/>
          <c:spPr>
            <a:noFill/>
            <a:ln>
              <a:noFill/>
            </a:ln>
            <a:effectLst/>
          </c:spPr>
          <c:txPr>
            <a:bodyPr rot="-5400000" spcFirstLastPara="1" vertOverflow="ellipsis" vert="horz" wrap="square" anchor="ctr" anchorCtr="1"/>
            <a:lstStyle/>
            <a:p>
              <a:pPr>
                <a:defRPr sz="1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numFmt formatCode="0.0" sourceLinked="0"/>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349757496"/>
        <c:crosses val="autoZero"/>
        <c:crossBetween val="midCat"/>
      </c:valAx>
      <c:spPr>
        <a:noFill/>
        <a:ln>
          <a:solidFill>
            <a:schemeClr val="tx1"/>
          </a:solidFill>
        </a:ln>
        <a:effectLst/>
      </c:spPr>
    </c:plotArea>
    <c:legend>
      <c:legendPos val="t"/>
      <c:layout>
        <c:manualLayout>
          <c:xMode val="edge"/>
          <c:yMode val="edge"/>
          <c:x val="0.19362620499873556"/>
          <c:y val="0.63437115215479334"/>
          <c:w val="0.32511412393537908"/>
          <c:h val="0.15297668266400738"/>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chart>
  <c:spPr>
    <a:noFill/>
    <a:ln>
      <a:noFill/>
    </a:ln>
    <a:effectLst/>
  </c:spPr>
  <c:txPr>
    <a:bodyPr/>
    <a:lstStyle/>
    <a:p>
      <a:pPr>
        <a:defRPr sz="1800">
          <a:latin typeface="Arial" panose="020B0604020202020204" pitchFamily="34" charset="0"/>
          <a:cs typeface="Arial" panose="020B0604020202020204" pitchFamily="34" charset="0"/>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8.wmf"/></Relationships>
</file>

<file path=ppt/drawings/drawing1.xml><?xml version="1.0" encoding="utf-8"?>
<c:userShapes xmlns:c="http://schemas.openxmlformats.org/drawingml/2006/chart">
  <cdr:relSizeAnchor xmlns:cdr="http://schemas.openxmlformats.org/drawingml/2006/chartDrawing">
    <cdr:from>
      <cdr:x>0.1889</cdr:x>
      <cdr:y>0.34916</cdr:y>
    </cdr:from>
    <cdr:to>
      <cdr:x>0.9521</cdr:x>
      <cdr:y>0.365</cdr:y>
    </cdr:to>
    <cdr:cxnSp macro="">
      <cdr:nvCxnSpPr>
        <cdr:cNvPr id="3" name="Straight Connector 2">
          <a:extLst xmlns:a="http://schemas.openxmlformats.org/drawingml/2006/main">
            <a:ext uri="{FF2B5EF4-FFF2-40B4-BE49-F238E27FC236}">
              <a16:creationId xmlns:a16="http://schemas.microsoft.com/office/drawing/2014/main" id="{4465B375-3C60-47B2-A4A3-839D76C2AD7C}"/>
            </a:ext>
          </a:extLst>
        </cdr:cNvPr>
        <cdr:cNvCxnSpPr/>
      </cdr:nvCxnSpPr>
      <cdr:spPr>
        <a:xfrm xmlns:a="http://schemas.openxmlformats.org/drawingml/2006/main" flipV="1">
          <a:off x="1101726" y="1260476"/>
          <a:ext cx="4451350" cy="57150"/>
        </a:xfrm>
        <a:prstGeom xmlns:a="http://schemas.openxmlformats.org/drawingml/2006/main" prst="line">
          <a:avLst/>
        </a:prstGeom>
        <a:ln xmlns:a="http://schemas.openxmlformats.org/drawingml/2006/main">
          <a:solidFill>
            <a:schemeClr val="bg1">
              <a:lumMod val="65000"/>
            </a:schemeClr>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drawings/drawing2.xml><?xml version="1.0" encoding="utf-8"?>
<c:userShapes xmlns:c="http://schemas.openxmlformats.org/drawingml/2006/chart">
  <cdr:relSizeAnchor xmlns:cdr="http://schemas.openxmlformats.org/drawingml/2006/chartDrawing">
    <cdr:from>
      <cdr:x>0.1889</cdr:x>
      <cdr:y>0.34916</cdr:y>
    </cdr:from>
    <cdr:to>
      <cdr:x>0.9521</cdr:x>
      <cdr:y>0.365</cdr:y>
    </cdr:to>
    <cdr:cxnSp macro="">
      <cdr:nvCxnSpPr>
        <cdr:cNvPr id="3" name="Straight Connector 2">
          <a:extLst xmlns:a="http://schemas.openxmlformats.org/drawingml/2006/main">
            <a:ext uri="{FF2B5EF4-FFF2-40B4-BE49-F238E27FC236}">
              <a16:creationId xmlns:a16="http://schemas.microsoft.com/office/drawing/2014/main" id="{D600A8A9-2675-44B1-B727-9D5E5F1FC33E}"/>
            </a:ext>
          </a:extLst>
        </cdr:cNvPr>
        <cdr:cNvCxnSpPr/>
      </cdr:nvCxnSpPr>
      <cdr:spPr>
        <a:xfrm xmlns:a="http://schemas.openxmlformats.org/drawingml/2006/main" flipV="1">
          <a:off x="1101726" y="1260476"/>
          <a:ext cx="4451350" cy="57150"/>
        </a:xfrm>
        <a:prstGeom xmlns:a="http://schemas.openxmlformats.org/drawingml/2006/main" prst="line">
          <a:avLst/>
        </a:prstGeom>
        <a:ln xmlns:a="http://schemas.openxmlformats.org/drawingml/2006/main">
          <a:solidFill>
            <a:schemeClr val="bg1">
              <a:lumMod val="65000"/>
            </a:schemeClr>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CD52D1B-AA82-4EA1-9ECF-2ED1D41C2720}" type="datetimeFigureOut">
              <a:rPr lang="en-US" smtClean="0"/>
              <a:t>3/26/2020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50FE7FD-A4BF-4E5E-BBB8-2123D0E096FF}" type="slidenum">
              <a:rPr lang="en-US" smtClean="0"/>
              <a:t>‹#›</a:t>
            </a:fld>
            <a:endParaRPr lang="en-US"/>
          </a:p>
        </p:txBody>
      </p:sp>
    </p:spTree>
    <p:extLst>
      <p:ext uri="{BB962C8B-B14F-4D97-AF65-F5344CB8AC3E}">
        <p14:creationId xmlns:p14="http://schemas.microsoft.com/office/powerpoint/2010/main" val="41109459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a:t>
            </a:r>
            <a:r>
              <a:rPr lang="en-US" baseline="0" dirty="0"/>
              <a:t> the log scale on the y-axis. There are orders of magnitude more droplets/aerosols &lt;10 microns than &gt;10 microns. However, volume of the droplets/aerosols scales with diameter cubed, so there is  more volume in the </a:t>
            </a:r>
            <a:r>
              <a:rPr lang="en-US" baseline="0"/>
              <a:t>larger droplets.</a:t>
            </a:r>
            <a:endParaRPr lang="en-US"/>
          </a:p>
        </p:txBody>
      </p:sp>
      <p:sp>
        <p:nvSpPr>
          <p:cNvPr id="4" name="Slide Number Placeholder 3"/>
          <p:cNvSpPr>
            <a:spLocks noGrp="1"/>
          </p:cNvSpPr>
          <p:nvPr>
            <p:ph type="sldNum" sz="quarter" idx="10"/>
          </p:nvPr>
        </p:nvSpPr>
        <p:spPr/>
        <p:txBody>
          <a:bodyPr/>
          <a:lstStyle/>
          <a:p>
            <a:fld id="{450FE7FD-A4BF-4E5E-BBB8-2123D0E096FF}" type="slidenum">
              <a:rPr lang="en-US" smtClean="0"/>
              <a:t>12</a:t>
            </a:fld>
            <a:endParaRPr lang="en-US"/>
          </a:p>
        </p:txBody>
      </p:sp>
    </p:spTree>
    <p:extLst>
      <p:ext uri="{BB962C8B-B14F-4D97-AF65-F5344CB8AC3E}">
        <p14:creationId xmlns:p14="http://schemas.microsoft.com/office/powerpoint/2010/main" val="8652723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could air samples be negative if virus was found on the outlet fan? Probably</a:t>
            </a:r>
            <a:r>
              <a:rPr lang="en-US" baseline="0" dirty="0"/>
              <a:t> high ventilation rate led to low concentrations. Air sample volume was 1.2 m</a:t>
            </a:r>
            <a:r>
              <a:rPr lang="en-US" baseline="30000" dirty="0"/>
              <a:t>3</a:t>
            </a:r>
            <a:r>
              <a:rPr lang="en-US" baseline="0" dirty="0"/>
              <a:t>, a small fraction of total room air. Virus aerosols in warm plume that rose over sampler?</a:t>
            </a:r>
            <a:endParaRPr lang="en-US" dirty="0"/>
          </a:p>
        </p:txBody>
      </p:sp>
      <p:sp>
        <p:nvSpPr>
          <p:cNvPr id="4" name="Slide Number Placeholder 3"/>
          <p:cNvSpPr>
            <a:spLocks noGrp="1"/>
          </p:cNvSpPr>
          <p:nvPr>
            <p:ph type="sldNum" sz="quarter" idx="10"/>
          </p:nvPr>
        </p:nvSpPr>
        <p:spPr/>
        <p:txBody>
          <a:bodyPr/>
          <a:lstStyle/>
          <a:p>
            <a:fld id="{450FE7FD-A4BF-4E5E-BBB8-2123D0E096FF}" type="slidenum">
              <a:rPr lang="en-US" smtClean="0"/>
              <a:t>46</a:t>
            </a:fld>
            <a:endParaRPr lang="en-US"/>
          </a:p>
        </p:txBody>
      </p:sp>
    </p:spTree>
    <p:extLst>
      <p:ext uri="{BB962C8B-B14F-4D97-AF65-F5344CB8AC3E}">
        <p14:creationId xmlns:p14="http://schemas.microsoft.com/office/powerpoint/2010/main" val="19353167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solidFill>
                  <a:schemeClr val="tx1"/>
                </a:solidFill>
              </a:rPr>
              <a:t>National Nanotechnology Coordinated Infrastructure</a:t>
            </a:r>
          </a:p>
          <a:p>
            <a:endParaRPr lang="en-US" dirty="0"/>
          </a:p>
        </p:txBody>
      </p:sp>
      <p:sp>
        <p:nvSpPr>
          <p:cNvPr id="4" name="Slide Number Placeholder 3"/>
          <p:cNvSpPr>
            <a:spLocks noGrp="1"/>
          </p:cNvSpPr>
          <p:nvPr>
            <p:ph type="sldNum" sz="quarter" idx="10"/>
          </p:nvPr>
        </p:nvSpPr>
        <p:spPr/>
        <p:txBody>
          <a:bodyPr/>
          <a:lstStyle/>
          <a:p>
            <a:fld id="{67E578DD-6EAA-496B-B42D-77617F167BF4}" type="slidenum">
              <a:rPr lang="en-US" smtClean="0"/>
              <a:t>50</a:t>
            </a:fld>
            <a:endParaRPr lang="en-US"/>
          </a:p>
        </p:txBody>
      </p:sp>
    </p:spTree>
    <p:extLst>
      <p:ext uri="{BB962C8B-B14F-4D97-AF65-F5344CB8AC3E}">
        <p14:creationId xmlns:p14="http://schemas.microsoft.com/office/powerpoint/2010/main" val="12565480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sz="1200" b="0" i="0" u="none" strike="noStrike" kern="1200" baseline="0" dirty="0">
                <a:solidFill>
                  <a:schemeClr val="tx1"/>
                </a:solidFill>
                <a:latin typeface="+mn-lt"/>
                <a:ea typeface="+mn-ea"/>
                <a:cs typeface="+mn-cs"/>
              </a:rPr>
              <a:t>Separate solute volume additivity (SS-VA) model from Mikhailov et al. 2004, assuming </a:t>
            </a:r>
            <a:r>
              <a:rPr lang="en-US" sz="1200" b="0" i="0" u="none" strike="noStrike" kern="1200" baseline="0" dirty="0">
                <a:solidFill>
                  <a:schemeClr val="tx1"/>
                </a:solidFill>
                <a:latin typeface="+mn-lt"/>
                <a:ea typeface="+mn-ea"/>
                <a:cs typeface="+mn-cs"/>
              </a:rPr>
              <a:t>150 </a:t>
            </a:r>
            <a:r>
              <a:rPr lang="en-US" sz="1200" b="0" i="0" u="none" strike="noStrike" kern="1200" baseline="0" dirty="0" err="1">
                <a:solidFill>
                  <a:schemeClr val="tx1"/>
                </a:solidFill>
                <a:latin typeface="+mn-lt"/>
                <a:ea typeface="+mn-ea"/>
                <a:cs typeface="+mn-cs"/>
              </a:rPr>
              <a:t>mM</a:t>
            </a:r>
            <a:r>
              <a:rPr lang="en-US" sz="1200" b="0" i="0" u="none" strike="noStrike" kern="1200" baseline="0" dirty="0">
                <a:solidFill>
                  <a:schemeClr val="tx1"/>
                </a:solidFill>
                <a:latin typeface="+mn-lt"/>
                <a:ea typeface="+mn-ea"/>
                <a:cs typeface="+mn-cs"/>
              </a:rPr>
              <a:t> (8.8 g/L) NaCl to represent the inorganic</a:t>
            </a:r>
          </a:p>
          <a:p>
            <a:r>
              <a:rPr lang="en-US" sz="1200" b="0" i="0" u="none" strike="noStrike" kern="1200" baseline="0" dirty="0">
                <a:solidFill>
                  <a:schemeClr val="tx1"/>
                </a:solidFill>
                <a:latin typeface="+mn-lt"/>
                <a:ea typeface="+mn-ea"/>
                <a:cs typeface="+mn-cs"/>
              </a:rPr>
              <a:t>components and 76 g/L of total proteins (TP). n</a:t>
            </a:r>
            <a:r>
              <a:rPr lang="en-US" sz="1200" b="0" i="0" u="none" strike="noStrike" kern="1200" baseline="-25000" dirty="0">
                <a:solidFill>
                  <a:schemeClr val="tx1"/>
                </a:solidFill>
                <a:latin typeface="+mn-lt"/>
                <a:ea typeface="+mn-ea"/>
                <a:cs typeface="+mn-cs"/>
              </a:rPr>
              <a:t>s</a:t>
            </a:r>
            <a:r>
              <a:rPr lang="en-US" sz="1200" b="0" i="0" u="none" strike="noStrike" kern="1200" baseline="0" dirty="0">
                <a:solidFill>
                  <a:schemeClr val="tx1"/>
                </a:solidFill>
                <a:latin typeface="+mn-lt"/>
                <a:ea typeface="+mn-ea"/>
                <a:cs typeface="+mn-cs"/>
              </a:rPr>
              <a:t> = moles of solute</a:t>
            </a:r>
          </a:p>
          <a:p>
            <a:endParaRPr lang="en-US" dirty="0"/>
          </a:p>
        </p:txBody>
      </p:sp>
      <p:sp>
        <p:nvSpPr>
          <p:cNvPr id="4" name="Slide Number Placeholder 3"/>
          <p:cNvSpPr>
            <a:spLocks noGrp="1"/>
          </p:cNvSpPr>
          <p:nvPr>
            <p:ph type="sldNum" sz="quarter" idx="10"/>
          </p:nvPr>
        </p:nvSpPr>
        <p:spPr/>
        <p:txBody>
          <a:bodyPr/>
          <a:lstStyle/>
          <a:p>
            <a:fld id="{C7CF24A4-3EDE-44E6-B388-8B708658E5A5}" type="slidenum">
              <a:rPr lang="en-US" smtClean="0"/>
              <a:pPr/>
              <a:t>21</a:t>
            </a:fld>
            <a:endParaRPr lang="en-US"/>
          </a:p>
        </p:txBody>
      </p:sp>
    </p:spTree>
    <p:extLst>
      <p:ext uri="{BB962C8B-B14F-4D97-AF65-F5344CB8AC3E}">
        <p14:creationId xmlns:p14="http://schemas.microsoft.com/office/powerpoint/2010/main" val="18792881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0" dirty="0"/>
          </a:p>
        </p:txBody>
      </p:sp>
      <p:sp>
        <p:nvSpPr>
          <p:cNvPr id="4" name="Slide Number Placeholder 3"/>
          <p:cNvSpPr>
            <a:spLocks noGrp="1"/>
          </p:cNvSpPr>
          <p:nvPr>
            <p:ph type="sldNum" sz="quarter" idx="10"/>
          </p:nvPr>
        </p:nvSpPr>
        <p:spPr/>
        <p:txBody>
          <a:bodyPr/>
          <a:lstStyle/>
          <a:p>
            <a:fld id="{67E578DD-6EAA-496B-B42D-77617F167BF4}" type="slidenum">
              <a:rPr lang="en-US" smtClean="0"/>
              <a:t>22</a:t>
            </a:fld>
            <a:endParaRPr lang="en-US"/>
          </a:p>
        </p:txBody>
      </p:sp>
    </p:spTree>
    <p:extLst>
      <p:ext uri="{BB962C8B-B14F-4D97-AF65-F5344CB8AC3E}">
        <p14:creationId xmlns:p14="http://schemas.microsoft.com/office/powerpoint/2010/main" val="33955882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Seasonality</a:t>
            </a:r>
          </a:p>
        </p:txBody>
      </p:sp>
      <p:sp>
        <p:nvSpPr>
          <p:cNvPr id="4" name="Slide Number Placeholder 3"/>
          <p:cNvSpPr>
            <a:spLocks noGrp="1"/>
          </p:cNvSpPr>
          <p:nvPr>
            <p:ph type="sldNum" sz="quarter" idx="10"/>
          </p:nvPr>
        </p:nvSpPr>
        <p:spPr/>
        <p:txBody>
          <a:bodyPr/>
          <a:lstStyle/>
          <a:p>
            <a:fld id="{C7CF24A4-3EDE-44E6-B388-8B708658E5A5}" type="slidenum">
              <a:rPr lang="en-US" smtClean="0"/>
              <a:pPr/>
              <a:t>23</a:t>
            </a:fld>
            <a:endParaRPr lang="en-US"/>
          </a:p>
        </p:txBody>
      </p:sp>
    </p:spTree>
    <p:extLst>
      <p:ext uri="{BB962C8B-B14F-4D97-AF65-F5344CB8AC3E}">
        <p14:creationId xmlns:p14="http://schemas.microsoft.com/office/powerpoint/2010/main" val="25257235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Initial size distribution from log-normal fit to </a:t>
            </a:r>
            <a:r>
              <a:rPr lang="en-US" dirty="0" err="1"/>
              <a:t>Duguid’s</a:t>
            </a:r>
            <a:r>
              <a:rPr lang="en-US" baseline="0" dirty="0"/>
              <a:t> (1946) measurements with GM = 12 um.</a:t>
            </a:r>
            <a:endParaRPr lang="en-US" dirty="0"/>
          </a:p>
        </p:txBody>
      </p:sp>
      <p:sp>
        <p:nvSpPr>
          <p:cNvPr id="4" name="Slide Number Placeholder 3"/>
          <p:cNvSpPr>
            <a:spLocks noGrp="1"/>
          </p:cNvSpPr>
          <p:nvPr>
            <p:ph type="sldNum" sz="quarter" idx="10"/>
          </p:nvPr>
        </p:nvSpPr>
        <p:spPr/>
        <p:txBody>
          <a:bodyPr/>
          <a:lstStyle/>
          <a:p>
            <a:fld id="{C7CF24A4-3EDE-44E6-B388-8B708658E5A5}" type="slidenum">
              <a:rPr lang="en-US" smtClean="0"/>
              <a:pPr/>
              <a:t>24</a:t>
            </a:fld>
            <a:endParaRPr lang="en-US"/>
          </a:p>
        </p:txBody>
      </p:sp>
    </p:spTree>
    <p:extLst>
      <p:ext uri="{BB962C8B-B14F-4D97-AF65-F5344CB8AC3E}">
        <p14:creationId xmlns:p14="http://schemas.microsoft.com/office/powerpoint/2010/main" val="2637574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Initial size distribution from log-normal fit to </a:t>
            </a:r>
            <a:r>
              <a:rPr lang="en-US" dirty="0" err="1"/>
              <a:t>Duguid’s</a:t>
            </a:r>
            <a:r>
              <a:rPr lang="en-US" baseline="0" dirty="0"/>
              <a:t> (1946) measurements with GM = 12 um.</a:t>
            </a:r>
            <a:endParaRPr lang="en-US" dirty="0"/>
          </a:p>
        </p:txBody>
      </p:sp>
      <p:sp>
        <p:nvSpPr>
          <p:cNvPr id="4" name="Slide Number Placeholder 3"/>
          <p:cNvSpPr>
            <a:spLocks noGrp="1"/>
          </p:cNvSpPr>
          <p:nvPr>
            <p:ph type="sldNum" sz="quarter" idx="10"/>
          </p:nvPr>
        </p:nvSpPr>
        <p:spPr/>
        <p:txBody>
          <a:bodyPr/>
          <a:lstStyle/>
          <a:p>
            <a:fld id="{C7CF24A4-3EDE-44E6-B388-8B708658E5A5}" type="slidenum">
              <a:rPr lang="en-US" smtClean="0"/>
              <a:pPr/>
              <a:t>25</a:t>
            </a:fld>
            <a:endParaRPr lang="en-US"/>
          </a:p>
        </p:txBody>
      </p:sp>
    </p:spTree>
    <p:extLst>
      <p:ext uri="{BB962C8B-B14F-4D97-AF65-F5344CB8AC3E}">
        <p14:creationId xmlns:p14="http://schemas.microsoft.com/office/powerpoint/2010/main" val="37026208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RH over the year</a:t>
            </a:r>
          </a:p>
        </p:txBody>
      </p:sp>
      <p:sp>
        <p:nvSpPr>
          <p:cNvPr id="4" name="Slide Number Placeholder 3"/>
          <p:cNvSpPr>
            <a:spLocks noGrp="1"/>
          </p:cNvSpPr>
          <p:nvPr>
            <p:ph type="sldNum" sz="quarter" idx="10"/>
          </p:nvPr>
        </p:nvSpPr>
        <p:spPr/>
        <p:txBody>
          <a:bodyPr/>
          <a:lstStyle/>
          <a:p>
            <a:fld id="{C7CF24A4-3EDE-44E6-B388-8B708658E5A5}" type="slidenum">
              <a:rPr lang="en-US" smtClean="0"/>
              <a:pPr/>
              <a:t>29</a:t>
            </a:fld>
            <a:endParaRPr lang="en-US"/>
          </a:p>
        </p:txBody>
      </p:sp>
    </p:spTree>
    <p:extLst>
      <p:ext uri="{BB962C8B-B14F-4D97-AF65-F5344CB8AC3E}">
        <p14:creationId xmlns:p14="http://schemas.microsoft.com/office/powerpoint/2010/main" val="26279720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Seasonality</a:t>
            </a:r>
          </a:p>
        </p:txBody>
      </p:sp>
      <p:sp>
        <p:nvSpPr>
          <p:cNvPr id="4" name="Slide Number Placeholder 3"/>
          <p:cNvSpPr>
            <a:spLocks noGrp="1"/>
          </p:cNvSpPr>
          <p:nvPr>
            <p:ph type="sldNum" sz="quarter" idx="10"/>
          </p:nvPr>
        </p:nvSpPr>
        <p:spPr/>
        <p:txBody>
          <a:bodyPr/>
          <a:lstStyle/>
          <a:p>
            <a:fld id="{C7CF24A4-3EDE-44E6-B388-8B708658E5A5}" type="slidenum">
              <a:rPr lang="en-US" smtClean="0"/>
              <a:pPr/>
              <a:t>32</a:t>
            </a:fld>
            <a:endParaRPr lang="en-US"/>
          </a:p>
        </p:txBody>
      </p:sp>
    </p:spTree>
    <p:extLst>
      <p:ext uri="{BB962C8B-B14F-4D97-AF65-F5344CB8AC3E}">
        <p14:creationId xmlns:p14="http://schemas.microsoft.com/office/powerpoint/2010/main" val="6580091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50FE7FD-A4BF-4E5E-BBB8-2123D0E096FF}" type="slidenum">
              <a:rPr lang="en-US" smtClean="0"/>
              <a:t>40</a:t>
            </a:fld>
            <a:endParaRPr lang="en-US"/>
          </a:p>
        </p:txBody>
      </p:sp>
    </p:spTree>
    <p:extLst>
      <p:ext uri="{BB962C8B-B14F-4D97-AF65-F5344CB8AC3E}">
        <p14:creationId xmlns:p14="http://schemas.microsoft.com/office/powerpoint/2010/main" val="11320226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8EDA894-09C1-4ED9-91D5-824B97EC3A74}" type="datetime1">
              <a:rPr lang="en-US" smtClean="0"/>
              <a:t>3/26/2020</a:t>
            </a:fld>
            <a:endParaRPr lang="en-US"/>
          </a:p>
        </p:txBody>
      </p:sp>
      <p:sp>
        <p:nvSpPr>
          <p:cNvPr id="5" name="Footer Placeholder 4"/>
          <p:cNvSpPr>
            <a:spLocks noGrp="1"/>
          </p:cNvSpPr>
          <p:nvPr>
            <p:ph type="ftr" sz="quarter" idx="11"/>
          </p:nvPr>
        </p:nvSpPr>
        <p:spPr/>
        <p:txBody>
          <a:bodyPr/>
          <a:lstStyle/>
          <a:p>
            <a:r>
              <a:rPr lang="en-US"/>
              <a:t>Linsey Marr, Virginia Tech, March 2020</a:t>
            </a:r>
          </a:p>
        </p:txBody>
      </p:sp>
      <p:sp>
        <p:nvSpPr>
          <p:cNvPr id="6" name="Slide Number Placeholder 5"/>
          <p:cNvSpPr>
            <a:spLocks noGrp="1"/>
          </p:cNvSpPr>
          <p:nvPr>
            <p:ph type="sldNum" sz="quarter" idx="12"/>
          </p:nvPr>
        </p:nvSpPr>
        <p:spPr/>
        <p:txBody>
          <a:bodyPr/>
          <a:lstStyle/>
          <a:p>
            <a:fld id="{6AEDFF68-3D12-46F9-A371-95D68DC1FAD3}" type="slidenum">
              <a:rPr lang="en-US" smtClean="0"/>
              <a:t>‹#›</a:t>
            </a:fld>
            <a:endParaRPr lang="en-US"/>
          </a:p>
        </p:txBody>
      </p:sp>
    </p:spTree>
    <p:extLst>
      <p:ext uri="{BB962C8B-B14F-4D97-AF65-F5344CB8AC3E}">
        <p14:creationId xmlns:p14="http://schemas.microsoft.com/office/powerpoint/2010/main" val="19172212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F97EA43-0143-4C11-8042-8F5D6B23C4BA}" type="datetime1">
              <a:rPr lang="en-US" smtClean="0"/>
              <a:t>3/26/2020</a:t>
            </a:fld>
            <a:endParaRPr lang="en-US"/>
          </a:p>
        </p:txBody>
      </p:sp>
      <p:sp>
        <p:nvSpPr>
          <p:cNvPr id="5" name="Footer Placeholder 4"/>
          <p:cNvSpPr>
            <a:spLocks noGrp="1"/>
          </p:cNvSpPr>
          <p:nvPr>
            <p:ph type="ftr" sz="quarter" idx="11"/>
          </p:nvPr>
        </p:nvSpPr>
        <p:spPr/>
        <p:txBody>
          <a:bodyPr/>
          <a:lstStyle/>
          <a:p>
            <a:r>
              <a:rPr lang="en-US"/>
              <a:t>Linsey Marr, Virginia Tech, March 2020</a:t>
            </a:r>
          </a:p>
        </p:txBody>
      </p:sp>
      <p:sp>
        <p:nvSpPr>
          <p:cNvPr id="6" name="Slide Number Placeholder 5"/>
          <p:cNvSpPr>
            <a:spLocks noGrp="1"/>
          </p:cNvSpPr>
          <p:nvPr>
            <p:ph type="sldNum" sz="quarter" idx="12"/>
          </p:nvPr>
        </p:nvSpPr>
        <p:spPr/>
        <p:txBody>
          <a:bodyPr/>
          <a:lstStyle/>
          <a:p>
            <a:fld id="{6AEDFF68-3D12-46F9-A371-95D68DC1FAD3}" type="slidenum">
              <a:rPr lang="en-US" smtClean="0"/>
              <a:t>‹#›</a:t>
            </a:fld>
            <a:endParaRPr lang="en-US"/>
          </a:p>
        </p:txBody>
      </p:sp>
    </p:spTree>
    <p:extLst>
      <p:ext uri="{BB962C8B-B14F-4D97-AF65-F5344CB8AC3E}">
        <p14:creationId xmlns:p14="http://schemas.microsoft.com/office/powerpoint/2010/main" val="29747876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765B834-A475-48B5-8820-6F9AC8B5364C}" type="datetime1">
              <a:rPr lang="en-US" smtClean="0"/>
              <a:t>3/26/2020</a:t>
            </a:fld>
            <a:endParaRPr lang="en-US"/>
          </a:p>
        </p:txBody>
      </p:sp>
      <p:sp>
        <p:nvSpPr>
          <p:cNvPr id="5" name="Footer Placeholder 4"/>
          <p:cNvSpPr>
            <a:spLocks noGrp="1"/>
          </p:cNvSpPr>
          <p:nvPr>
            <p:ph type="ftr" sz="quarter" idx="11"/>
          </p:nvPr>
        </p:nvSpPr>
        <p:spPr/>
        <p:txBody>
          <a:bodyPr/>
          <a:lstStyle/>
          <a:p>
            <a:r>
              <a:rPr lang="en-US"/>
              <a:t>Linsey Marr, Virginia Tech, March 2020</a:t>
            </a:r>
          </a:p>
        </p:txBody>
      </p:sp>
      <p:sp>
        <p:nvSpPr>
          <p:cNvPr id="6" name="Slide Number Placeholder 5"/>
          <p:cNvSpPr>
            <a:spLocks noGrp="1"/>
          </p:cNvSpPr>
          <p:nvPr>
            <p:ph type="sldNum" sz="quarter" idx="12"/>
          </p:nvPr>
        </p:nvSpPr>
        <p:spPr/>
        <p:txBody>
          <a:bodyPr/>
          <a:lstStyle/>
          <a:p>
            <a:fld id="{6AEDFF68-3D12-46F9-A371-95D68DC1FAD3}" type="slidenum">
              <a:rPr lang="en-US" smtClean="0"/>
              <a:t>‹#›</a:t>
            </a:fld>
            <a:endParaRPr lang="en-US"/>
          </a:p>
        </p:txBody>
      </p:sp>
    </p:spTree>
    <p:extLst>
      <p:ext uri="{BB962C8B-B14F-4D97-AF65-F5344CB8AC3E}">
        <p14:creationId xmlns:p14="http://schemas.microsoft.com/office/powerpoint/2010/main" val="20388558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full photo background">
    <p:spTree>
      <p:nvGrpSpPr>
        <p:cNvPr id="1" name=""/>
        <p:cNvGrpSpPr/>
        <p:nvPr/>
      </p:nvGrpSpPr>
      <p:grpSpPr>
        <a:xfrm>
          <a:off x="0" y="0"/>
          <a:ext cx="0" cy="0"/>
          <a:chOff x="0" y="0"/>
          <a:chExt cx="0" cy="0"/>
        </a:xfrm>
      </p:grpSpPr>
      <p:sp>
        <p:nvSpPr>
          <p:cNvPr id="3" name="Picture Placeholder 2"/>
          <p:cNvSpPr>
            <a:spLocks noGrp="1"/>
          </p:cNvSpPr>
          <p:nvPr>
            <p:ph type="pic" sz="quarter" idx="10" hasCustomPrompt="1"/>
          </p:nvPr>
        </p:nvSpPr>
        <p:spPr>
          <a:xfrm>
            <a:off x="0" y="0"/>
            <a:ext cx="9144000" cy="6858000"/>
          </a:xfrm>
          <a:prstGeom prst="rect">
            <a:avLst/>
          </a:prstGeom>
        </p:spPr>
        <p:txBody>
          <a:bodyPr/>
          <a:lstStyle/>
          <a:p>
            <a:r>
              <a:rPr lang="en-US" dirty="0"/>
              <a:t>Drag photo or click icon to add picture</a:t>
            </a:r>
          </a:p>
        </p:txBody>
      </p:sp>
    </p:spTree>
    <p:extLst>
      <p:ext uri="{BB962C8B-B14F-4D97-AF65-F5344CB8AC3E}">
        <p14:creationId xmlns:p14="http://schemas.microsoft.com/office/powerpoint/2010/main" val="30468357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B08C368-4DA4-4FAE-8354-91645C6B1FF4}" type="datetime1">
              <a:rPr lang="en-US" smtClean="0"/>
              <a:t>3/26/2020</a:t>
            </a:fld>
            <a:endParaRPr lang="en-US"/>
          </a:p>
        </p:txBody>
      </p:sp>
      <p:sp>
        <p:nvSpPr>
          <p:cNvPr id="5" name="Footer Placeholder 4"/>
          <p:cNvSpPr>
            <a:spLocks noGrp="1"/>
          </p:cNvSpPr>
          <p:nvPr>
            <p:ph type="ftr" sz="quarter" idx="11"/>
          </p:nvPr>
        </p:nvSpPr>
        <p:spPr/>
        <p:txBody>
          <a:bodyPr/>
          <a:lstStyle/>
          <a:p>
            <a:r>
              <a:rPr lang="en-US"/>
              <a:t>Linsey Marr, Virginia Tech, March 2020</a:t>
            </a:r>
          </a:p>
        </p:txBody>
      </p:sp>
      <p:sp>
        <p:nvSpPr>
          <p:cNvPr id="6" name="Slide Number Placeholder 5"/>
          <p:cNvSpPr>
            <a:spLocks noGrp="1"/>
          </p:cNvSpPr>
          <p:nvPr>
            <p:ph type="sldNum" sz="quarter" idx="12"/>
          </p:nvPr>
        </p:nvSpPr>
        <p:spPr/>
        <p:txBody>
          <a:bodyPr/>
          <a:lstStyle/>
          <a:p>
            <a:fld id="{6AEDFF68-3D12-46F9-A371-95D68DC1FAD3}" type="slidenum">
              <a:rPr lang="en-US" smtClean="0"/>
              <a:t>‹#›</a:t>
            </a:fld>
            <a:endParaRPr lang="en-US"/>
          </a:p>
        </p:txBody>
      </p:sp>
    </p:spTree>
    <p:extLst>
      <p:ext uri="{BB962C8B-B14F-4D97-AF65-F5344CB8AC3E}">
        <p14:creationId xmlns:p14="http://schemas.microsoft.com/office/powerpoint/2010/main" val="28166868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B4B8F89-B500-4276-BF6A-CCC620B7C823}" type="datetime1">
              <a:rPr lang="en-US" smtClean="0"/>
              <a:t>3/26/2020</a:t>
            </a:fld>
            <a:endParaRPr lang="en-US"/>
          </a:p>
        </p:txBody>
      </p:sp>
      <p:sp>
        <p:nvSpPr>
          <p:cNvPr id="5" name="Footer Placeholder 4"/>
          <p:cNvSpPr>
            <a:spLocks noGrp="1"/>
          </p:cNvSpPr>
          <p:nvPr>
            <p:ph type="ftr" sz="quarter" idx="11"/>
          </p:nvPr>
        </p:nvSpPr>
        <p:spPr/>
        <p:txBody>
          <a:bodyPr/>
          <a:lstStyle/>
          <a:p>
            <a:r>
              <a:rPr lang="en-US"/>
              <a:t>Linsey Marr, Virginia Tech, March 2020</a:t>
            </a:r>
          </a:p>
        </p:txBody>
      </p:sp>
      <p:sp>
        <p:nvSpPr>
          <p:cNvPr id="6" name="Slide Number Placeholder 5"/>
          <p:cNvSpPr>
            <a:spLocks noGrp="1"/>
          </p:cNvSpPr>
          <p:nvPr>
            <p:ph type="sldNum" sz="quarter" idx="12"/>
          </p:nvPr>
        </p:nvSpPr>
        <p:spPr/>
        <p:txBody>
          <a:bodyPr/>
          <a:lstStyle/>
          <a:p>
            <a:fld id="{6AEDFF68-3D12-46F9-A371-95D68DC1FAD3}" type="slidenum">
              <a:rPr lang="en-US" smtClean="0"/>
              <a:t>‹#›</a:t>
            </a:fld>
            <a:endParaRPr lang="en-US"/>
          </a:p>
        </p:txBody>
      </p:sp>
    </p:spTree>
    <p:extLst>
      <p:ext uri="{BB962C8B-B14F-4D97-AF65-F5344CB8AC3E}">
        <p14:creationId xmlns:p14="http://schemas.microsoft.com/office/powerpoint/2010/main" val="17923891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05F98AA-4B8B-46CC-95BE-B61C17B44EE4}" type="datetime1">
              <a:rPr lang="en-US" smtClean="0"/>
              <a:t>3/26/2020</a:t>
            </a:fld>
            <a:endParaRPr lang="en-US"/>
          </a:p>
        </p:txBody>
      </p:sp>
      <p:sp>
        <p:nvSpPr>
          <p:cNvPr id="6" name="Footer Placeholder 5"/>
          <p:cNvSpPr>
            <a:spLocks noGrp="1"/>
          </p:cNvSpPr>
          <p:nvPr>
            <p:ph type="ftr" sz="quarter" idx="11"/>
          </p:nvPr>
        </p:nvSpPr>
        <p:spPr/>
        <p:txBody>
          <a:bodyPr/>
          <a:lstStyle/>
          <a:p>
            <a:r>
              <a:rPr lang="en-US"/>
              <a:t>Linsey Marr, Virginia Tech, March 2020</a:t>
            </a:r>
          </a:p>
        </p:txBody>
      </p:sp>
      <p:sp>
        <p:nvSpPr>
          <p:cNvPr id="7" name="Slide Number Placeholder 6"/>
          <p:cNvSpPr>
            <a:spLocks noGrp="1"/>
          </p:cNvSpPr>
          <p:nvPr>
            <p:ph type="sldNum" sz="quarter" idx="12"/>
          </p:nvPr>
        </p:nvSpPr>
        <p:spPr/>
        <p:txBody>
          <a:bodyPr/>
          <a:lstStyle/>
          <a:p>
            <a:fld id="{6AEDFF68-3D12-46F9-A371-95D68DC1FAD3}" type="slidenum">
              <a:rPr lang="en-US" smtClean="0"/>
              <a:t>‹#›</a:t>
            </a:fld>
            <a:endParaRPr lang="en-US"/>
          </a:p>
        </p:txBody>
      </p:sp>
    </p:spTree>
    <p:extLst>
      <p:ext uri="{BB962C8B-B14F-4D97-AF65-F5344CB8AC3E}">
        <p14:creationId xmlns:p14="http://schemas.microsoft.com/office/powerpoint/2010/main" val="21378562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DA6CF16-B8B4-4517-B047-DAAEF1395572}" type="datetime1">
              <a:rPr lang="en-US" smtClean="0"/>
              <a:t>3/26/2020</a:t>
            </a:fld>
            <a:endParaRPr lang="en-US"/>
          </a:p>
        </p:txBody>
      </p:sp>
      <p:sp>
        <p:nvSpPr>
          <p:cNvPr id="8" name="Footer Placeholder 7"/>
          <p:cNvSpPr>
            <a:spLocks noGrp="1"/>
          </p:cNvSpPr>
          <p:nvPr>
            <p:ph type="ftr" sz="quarter" idx="11"/>
          </p:nvPr>
        </p:nvSpPr>
        <p:spPr/>
        <p:txBody>
          <a:bodyPr/>
          <a:lstStyle/>
          <a:p>
            <a:r>
              <a:rPr lang="en-US"/>
              <a:t>Linsey Marr, Virginia Tech, March 2020</a:t>
            </a:r>
          </a:p>
        </p:txBody>
      </p:sp>
      <p:sp>
        <p:nvSpPr>
          <p:cNvPr id="9" name="Slide Number Placeholder 8"/>
          <p:cNvSpPr>
            <a:spLocks noGrp="1"/>
          </p:cNvSpPr>
          <p:nvPr>
            <p:ph type="sldNum" sz="quarter" idx="12"/>
          </p:nvPr>
        </p:nvSpPr>
        <p:spPr/>
        <p:txBody>
          <a:bodyPr/>
          <a:lstStyle/>
          <a:p>
            <a:fld id="{6AEDFF68-3D12-46F9-A371-95D68DC1FAD3}" type="slidenum">
              <a:rPr lang="en-US" smtClean="0"/>
              <a:t>‹#›</a:t>
            </a:fld>
            <a:endParaRPr lang="en-US"/>
          </a:p>
        </p:txBody>
      </p:sp>
    </p:spTree>
    <p:extLst>
      <p:ext uri="{BB962C8B-B14F-4D97-AF65-F5344CB8AC3E}">
        <p14:creationId xmlns:p14="http://schemas.microsoft.com/office/powerpoint/2010/main" val="5320044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4146E90-3626-443B-9C11-73007355A597}" type="datetime1">
              <a:rPr lang="en-US" smtClean="0"/>
              <a:t>3/26/2020</a:t>
            </a:fld>
            <a:endParaRPr lang="en-US"/>
          </a:p>
        </p:txBody>
      </p:sp>
      <p:sp>
        <p:nvSpPr>
          <p:cNvPr id="4" name="Footer Placeholder 3"/>
          <p:cNvSpPr>
            <a:spLocks noGrp="1"/>
          </p:cNvSpPr>
          <p:nvPr>
            <p:ph type="ftr" sz="quarter" idx="11"/>
          </p:nvPr>
        </p:nvSpPr>
        <p:spPr/>
        <p:txBody>
          <a:bodyPr/>
          <a:lstStyle/>
          <a:p>
            <a:r>
              <a:rPr lang="en-US"/>
              <a:t>Linsey Marr, Virginia Tech, March 2020</a:t>
            </a:r>
          </a:p>
        </p:txBody>
      </p:sp>
      <p:sp>
        <p:nvSpPr>
          <p:cNvPr id="5" name="Slide Number Placeholder 4"/>
          <p:cNvSpPr>
            <a:spLocks noGrp="1"/>
          </p:cNvSpPr>
          <p:nvPr>
            <p:ph type="sldNum" sz="quarter" idx="12"/>
          </p:nvPr>
        </p:nvSpPr>
        <p:spPr/>
        <p:txBody>
          <a:bodyPr/>
          <a:lstStyle/>
          <a:p>
            <a:fld id="{6AEDFF68-3D12-46F9-A371-95D68DC1FAD3}" type="slidenum">
              <a:rPr lang="en-US" smtClean="0"/>
              <a:t>‹#›</a:t>
            </a:fld>
            <a:endParaRPr lang="en-US"/>
          </a:p>
        </p:txBody>
      </p:sp>
    </p:spTree>
    <p:extLst>
      <p:ext uri="{BB962C8B-B14F-4D97-AF65-F5344CB8AC3E}">
        <p14:creationId xmlns:p14="http://schemas.microsoft.com/office/powerpoint/2010/main" val="42797623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40A55F0-7FE3-42E9-99A2-253280236EFF}" type="datetime1">
              <a:rPr lang="en-US" smtClean="0"/>
              <a:t>3/26/2020</a:t>
            </a:fld>
            <a:endParaRPr lang="en-US"/>
          </a:p>
        </p:txBody>
      </p:sp>
      <p:sp>
        <p:nvSpPr>
          <p:cNvPr id="3" name="Footer Placeholder 2"/>
          <p:cNvSpPr>
            <a:spLocks noGrp="1"/>
          </p:cNvSpPr>
          <p:nvPr>
            <p:ph type="ftr" sz="quarter" idx="11"/>
          </p:nvPr>
        </p:nvSpPr>
        <p:spPr/>
        <p:txBody>
          <a:bodyPr/>
          <a:lstStyle/>
          <a:p>
            <a:r>
              <a:rPr lang="en-US"/>
              <a:t>Linsey Marr, Virginia Tech, March 2020</a:t>
            </a:r>
          </a:p>
        </p:txBody>
      </p:sp>
      <p:sp>
        <p:nvSpPr>
          <p:cNvPr id="4" name="Slide Number Placeholder 3"/>
          <p:cNvSpPr>
            <a:spLocks noGrp="1"/>
          </p:cNvSpPr>
          <p:nvPr>
            <p:ph type="sldNum" sz="quarter" idx="12"/>
          </p:nvPr>
        </p:nvSpPr>
        <p:spPr/>
        <p:txBody>
          <a:bodyPr/>
          <a:lstStyle/>
          <a:p>
            <a:fld id="{6AEDFF68-3D12-46F9-A371-95D68DC1FAD3}" type="slidenum">
              <a:rPr lang="en-US" smtClean="0"/>
              <a:t>‹#›</a:t>
            </a:fld>
            <a:endParaRPr lang="en-US"/>
          </a:p>
        </p:txBody>
      </p:sp>
    </p:spTree>
    <p:extLst>
      <p:ext uri="{BB962C8B-B14F-4D97-AF65-F5344CB8AC3E}">
        <p14:creationId xmlns:p14="http://schemas.microsoft.com/office/powerpoint/2010/main" val="18392560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241BE79-4BF3-466D-A9BE-D45479A2E74E}" type="datetime1">
              <a:rPr lang="en-US" smtClean="0"/>
              <a:t>3/26/2020</a:t>
            </a:fld>
            <a:endParaRPr lang="en-US"/>
          </a:p>
        </p:txBody>
      </p:sp>
      <p:sp>
        <p:nvSpPr>
          <p:cNvPr id="6" name="Footer Placeholder 5"/>
          <p:cNvSpPr>
            <a:spLocks noGrp="1"/>
          </p:cNvSpPr>
          <p:nvPr>
            <p:ph type="ftr" sz="quarter" idx="11"/>
          </p:nvPr>
        </p:nvSpPr>
        <p:spPr/>
        <p:txBody>
          <a:bodyPr/>
          <a:lstStyle/>
          <a:p>
            <a:r>
              <a:rPr lang="en-US"/>
              <a:t>Linsey Marr, Virginia Tech, March 2020</a:t>
            </a:r>
          </a:p>
        </p:txBody>
      </p:sp>
      <p:sp>
        <p:nvSpPr>
          <p:cNvPr id="7" name="Slide Number Placeholder 6"/>
          <p:cNvSpPr>
            <a:spLocks noGrp="1"/>
          </p:cNvSpPr>
          <p:nvPr>
            <p:ph type="sldNum" sz="quarter" idx="12"/>
          </p:nvPr>
        </p:nvSpPr>
        <p:spPr/>
        <p:txBody>
          <a:bodyPr/>
          <a:lstStyle/>
          <a:p>
            <a:fld id="{6AEDFF68-3D12-46F9-A371-95D68DC1FAD3}" type="slidenum">
              <a:rPr lang="en-US" smtClean="0"/>
              <a:t>‹#›</a:t>
            </a:fld>
            <a:endParaRPr lang="en-US"/>
          </a:p>
        </p:txBody>
      </p:sp>
    </p:spTree>
    <p:extLst>
      <p:ext uri="{BB962C8B-B14F-4D97-AF65-F5344CB8AC3E}">
        <p14:creationId xmlns:p14="http://schemas.microsoft.com/office/powerpoint/2010/main" val="32626067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39B989E-32CA-4F41-A4F5-F0DFFB148C50}" type="datetime1">
              <a:rPr lang="en-US" smtClean="0"/>
              <a:t>3/26/2020</a:t>
            </a:fld>
            <a:endParaRPr lang="en-US"/>
          </a:p>
        </p:txBody>
      </p:sp>
      <p:sp>
        <p:nvSpPr>
          <p:cNvPr id="6" name="Footer Placeholder 5"/>
          <p:cNvSpPr>
            <a:spLocks noGrp="1"/>
          </p:cNvSpPr>
          <p:nvPr>
            <p:ph type="ftr" sz="quarter" idx="11"/>
          </p:nvPr>
        </p:nvSpPr>
        <p:spPr/>
        <p:txBody>
          <a:bodyPr/>
          <a:lstStyle/>
          <a:p>
            <a:r>
              <a:rPr lang="en-US"/>
              <a:t>Linsey Marr, Virginia Tech, March 2020</a:t>
            </a:r>
          </a:p>
        </p:txBody>
      </p:sp>
      <p:sp>
        <p:nvSpPr>
          <p:cNvPr id="7" name="Slide Number Placeholder 6"/>
          <p:cNvSpPr>
            <a:spLocks noGrp="1"/>
          </p:cNvSpPr>
          <p:nvPr>
            <p:ph type="sldNum" sz="quarter" idx="12"/>
          </p:nvPr>
        </p:nvSpPr>
        <p:spPr/>
        <p:txBody>
          <a:bodyPr/>
          <a:lstStyle/>
          <a:p>
            <a:fld id="{6AEDFF68-3D12-46F9-A371-95D68DC1FAD3}" type="slidenum">
              <a:rPr lang="en-US" smtClean="0"/>
              <a:t>‹#›</a:t>
            </a:fld>
            <a:endParaRPr lang="en-US"/>
          </a:p>
        </p:txBody>
      </p:sp>
    </p:spTree>
    <p:extLst>
      <p:ext uri="{BB962C8B-B14F-4D97-AF65-F5344CB8AC3E}">
        <p14:creationId xmlns:p14="http://schemas.microsoft.com/office/powerpoint/2010/main" val="32640357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D57940-7996-4A8A-B204-08DDC4B4B5AE}" type="datetime1">
              <a:rPr lang="en-US" smtClean="0"/>
              <a:t>3/26/2020</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Linsey Marr, Virginia Tech, March 2020</a:t>
            </a: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EDFF68-3D12-46F9-A371-95D68DC1FAD3}" type="slidenum">
              <a:rPr lang="en-US" smtClean="0"/>
              <a:t>‹#›</a:t>
            </a:fld>
            <a:endParaRPr lang="en-US"/>
          </a:p>
        </p:txBody>
      </p:sp>
    </p:spTree>
    <p:extLst>
      <p:ext uri="{BB962C8B-B14F-4D97-AF65-F5344CB8AC3E}">
        <p14:creationId xmlns:p14="http://schemas.microsoft.com/office/powerpoint/2010/main" val="12298400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5">
            <a:hueOff val="-15428571"/>
            <a:satOff val="-30434"/>
            <a:lumOff val="9019"/>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3559223"/>
      </p:ext>
    </p:extLst>
  </p:cSld>
  <p:clrMap bg1="lt1" tx1="dk1" bg2="lt2" tx2="dk2" accent1="accent1" accent2="accent2" accent3="accent3" accent4="accent4" accent5="accent5" accent6="accent6" hlink="hlink" folHlink="folHlink"/>
  <p:sldLayoutIdLst>
    <p:sldLayoutId id="2147483685" r:id="rId1"/>
  </p:sldLayoutIdLst>
  <p:transition spd="med"/>
  <p:hf hdr="0" dt="0"/>
  <p:txStyles>
    <p:titleStyle>
      <a:lvl1pPr marL="0" marR="0" indent="0" algn="l" defTabSz="685800" rtl="0" latinLnBrk="0">
        <a:lnSpc>
          <a:spcPct val="90000"/>
        </a:lnSpc>
        <a:spcBef>
          <a:spcPts val="0"/>
        </a:spcBef>
        <a:spcAft>
          <a:spcPts val="0"/>
        </a:spcAft>
        <a:buClrTx/>
        <a:buSzTx/>
        <a:buFontTx/>
        <a:buNone/>
        <a:tabLst/>
        <a:defRPr sz="2625" b="0" i="0" u="none" strike="noStrike" cap="none" spc="150" baseline="0">
          <a:ln>
            <a:noFill/>
          </a:ln>
          <a:solidFill>
            <a:schemeClr val="bg2"/>
          </a:solidFill>
          <a:uFillTx/>
          <a:latin typeface="Acherus Grotesque"/>
          <a:ea typeface="Acherus Grotesque"/>
          <a:cs typeface="Acherus Grotesque"/>
          <a:sym typeface="Acherus Grotesque"/>
        </a:defRPr>
      </a:lvl1pPr>
      <a:lvl2pPr marL="0" marR="0" indent="0" algn="l" defTabSz="685800" rtl="0" latinLnBrk="0">
        <a:lnSpc>
          <a:spcPct val="90000"/>
        </a:lnSpc>
        <a:spcBef>
          <a:spcPts val="0"/>
        </a:spcBef>
        <a:spcAft>
          <a:spcPts val="0"/>
        </a:spcAft>
        <a:buClrTx/>
        <a:buSzTx/>
        <a:buFontTx/>
        <a:buNone/>
        <a:tabLst/>
        <a:defRPr sz="2625" b="0" i="0" u="none" strike="noStrike" cap="none" spc="150" baseline="0">
          <a:ln>
            <a:noFill/>
          </a:ln>
          <a:solidFill>
            <a:schemeClr val="accent1"/>
          </a:solidFill>
          <a:uFillTx/>
          <a:latin typeface="Acherus Grotesque"/>
          <a:ea typeface="Acherus Grotesque"/>
          <a:cs typeface="Acherus Grotesque"/>
          <a:sym typeface="Acherus Grotesque"/>
        </a:defRPr>
      </a:lvl2pPr>
      <a:lvl3pPr marL="0" marR="0" indent="0" algn="l" defTabSz="685800" rtl="0" latinLnBrk="0">
        <a:lnSpc>
          <a:spcPct val="90000"/>
        </a:lnSpc>
        <a:spcBef>
          <a:spcPts val="0"/>
        </a:spcBef>
        <a:spcAft>
          <a:spcPts val="0"/>
        </a:spcAft>
        <a:buClrTx/>
        <a:buSzTx/>
        <a:buFontTx/>
        <a:buNone/>
        <a:tabLst/>
        <a:defRPr sz="2625" b="0" i="0" u="none" strike="noStrike" cap="none" spc="150" baseline="0">
          <a:ln>
            <a:noFill/>
          </a:ln>
          <a:solidFill>
            <a:schemeClr val="accent1"/>
          </a:solidFill>
          <a:uFillTx/>
          <a:latin typeface="Acherus Grotesque"/>
          <a:ea typeface="Acherus Grotesque"/>
          <a:cs typeface="Acherus Grotesque"/>
          <a:sym typeface="Acherus Grotesque"/>
        </a:defRPr>
      </a:lvl3pPr>
      <a:lvl4pPr marL="0" marR="0" indent="0" algn="l" defTabSz="685800" rtl="0" latinLnBrk="0">
        <a:lnSpc>
          <a:spcPct val="90000"/>
        </a:lnSpc>
        <a:spcBef>
          <a:spcPts val="0"/>
        </a:spcBef>
        <a:spcAft>
          <a:spcPts val="0"/>
        </a:spcAft>
        <a:buClrTx/>
        <a:buSzTx/>
        <a:buFontTx/>
        <a:buNone/>
        <a:tabLst/>
        <a:defRPr sz="2625" b="0" i="0" u="none" strike="noStrike" cap="none" spc="150" baseline="0">
          <a:ln>
            <a:noFill/>
          </a:ln>
          <a:solidFill>
            <a:schemeClr val="accent1"/>
          </a:solidFill>
          <a:uFillTx/>
          <a:latin typeface="Acherus Grotesque"/>
          <a:ea typeface="Acherus Grotesque"/>
          <a:cs typeface="Acherus Grotesque"/>
          <a:sym typeface="Acherus Grotesque"/>
        </a:defRPr>
      </a:lvl4pPr>
      <a:lvl5pPr marL="0" marR="0" indent="0" algn="l" defTabSz="685800" rtl="0" latinLnBrk="0">
        <a:lnSpc>
          <a:spcPct val="90000"/>
        </a:lnSpc>
        <a:spcBef>
          <a:spcPts val="0"/>
        </a:spcBef>
        <a:spcAft>
          <a:spcPts val="0"/>
        </a:spcAft>
        <a:buClrTx/>
        <a:buSzTx/>
        <a:buFontTx/>
        <a:buNone/>
        <a:tabLst/>
        <a:defRPr sz="2625" b="0" i="0" u="none" strike="noStrike" cap="none" spc="150" baseline="0">
          <a:ln>
            <a:noFill/>
          </a:ln>
          <a:solidFill>
            <a:schemeClr val="accent1"/>
          </a:solidFill>
          <a:uFillTx/>
          <a:latin typeface="Acherus Grotesque"/>
          <a:ea typeface="Acherus Grotesque"/>
          <a:cs typeface="Acherus Grotesque"/>
          <a:sym typeface="Acherus Grotesque"/>
        </a:defRPr>
      </a:lvl5pPr>
      <a:lvl6pPr marL="0" marR="0" indent="0" algn="l" defTabSz="685800" rtl="0" latinLnBrk="0">
        <a:lnSpc>
          <a:spcPct val="90000"/>
        </a:lnSpc>
        <a:spcBef>
          <a:spcPts val="0"/>
        </a:spcBef>
        <a:spcAft>
          <a:spcPts val="0"/>
        </a:spcAft>
        <a:buClrTx/>
        <a:buSzTx/>
        <a:buFontTx/>
        <a:buNone/>
        <a:tabLst/>
        <a:defRPr sz="2625" b="0" i="0" u="none" strike="noStrike" cap="none" spc="150" baseline="0">
          <a:ln>
            <a:noFill/>
          </a:ln>
          <a:solidFill>
            <a:schemeClr val="accent1"/>
          </a:solidFill>
          <a:uFillTx/>
          <a:latin typeface="Acherus Grotesque"/>
          <a:ea typeface="Acherus Grotesque"/>
          <a:cs typeface="Acherus Grotesque"/>
          <a:sym typeface="Acherus Grotesque"/>
        </a:defRPr>
      </a:lvl6pPr>
      <a:lvl7pPr marL="0" marR="0" indent="0" algn="l" defTabSz="685800" rtl="0" latinLnBrk="0">
        <a:lnSpc>
          <a:spcPct val="90000"/>
        </a:lnSpc>
        <a:spcBef>
          <a:spcPts val="0"/>
        </a:spcBef>
        <a:spcAft>
          <a:spcPts val="0"/>
        </a:spcAft>
        <a:buClrTx/>
        <a:buSzTx/>
        <a:buFontTx/>
        <a:buNone/>
        <a:tabLst/>
        <a:defRPr sz="2625" b="0" i="0" u="none" strike="noStrike" cap="none" spc="150" baseline="0">
          <a:ln>
            <a:noFill/>
          </a:ln>
          <a:solidFill>
            <a:schemeClr val="accent1"/>
          </a:solidFill>
          <a:uFillTx/>
          <a:latin typeface="Acherus Grotesque"/>
          <a:ea typeface="Acherus Grotesque"/>
          <a:cs typeface="Acherus Grotesque"/>
          <a:sym typeface="Acherus Grotesque"/>
        </a:defRPr>
      </a:lvl7pPr>
      <a:lvl8pPr marL="0" marR="0" indent="0" algn="l" defTabSz="685800" rtl="0" latinLnBrk="0">
        <a:lnSpc>
          <a:spcPct val="90000"/>
        </a:lnSpc>
        <a:spcBef>
          <a:spcPts val="0"/>
        </a:spcBef>
        <a:spcAft>
          <a:spcPts val="0"/>
        </a:spcAft>
        <a:buClrTx/>
        <a:buSzTx/>
        <a:buFontTx/>
        <a:buNone/>
        <a:tabLst/>
        <a:defRPr sz="2625" b="0" i="0" u="none" strike="noStrike" cap="none" spc="150" baseline="0">
          <a:ln>
            <a:noFill/>
          </a:ln>
          <a:solidFill>
            <a:schemeClr val="accent1"/>
          </a:solidFill>
          <a:uFillTx/>
          <a:latin typeface="Acherus Grotesque"/>
          <a:ea typeface="Acherus Grotesque"/>
          <a:cs typeface="Acherus Grotesque"/>
          <a:sym typeface="Acherus Grotesque"/>
        </a:defRPr>
      </a:lvl8pPr>
      <a:lvl9pPr marL="0" marR="0" indent="0" algn="l" defTabSz="685800" rtl="0" latinLnBrk="0">
        <a:lnSpc>
          <a:spcPct val="90000"/>
        </a:lnSpc>
        <a:spcBef>
          <a:spcPts val="0"/>
        </a:spcBef>
        <a:spcAft>
          <a:spcPts val="0"/>
        </a:spcAft>
        <a:buClrTx/>
        <a:buSzTx/>
        <a:buFontTx/>
        <a:buNone/>
        <a:tabLst/>
        <a:defRPr sz="2625" b="0" i="0" u="none" strike="noStrike" cap="none" spc="150" baseline="0">
          <a:ln>
            <a:noFill/>
          </a:ln>
          <a:solidFill>
            <a:schemeClr val="accent1"/>
          </a:solidFill>
          <a:uFillTx/>
          <a:latin typeface="Acherus Grotesque"/>
          <a:ea typeface="Acherus Grotesque"/>
          <a:cs typeface="Acherus Grotesque"/>
          <a:sym typeface="Acherus Grotesque"/>
        </a:defRPr>
      </a:lvl9pPr>
    </p:titleStyle>
    <p:bodyStyle>
      <a:lvl1pPr marL="171450" marR="0" indent="-171450" algn="l" defTabSz="685800" rtl="0" latinLnBrk="0">
        <a:lnSpc>
          <a:spcPct val="90000"/>
        </a:lnSpc>
        <a:spcBef>
          <a:spcPts val="750"/>
        </a:spcBef>
        <a:spcAft>
          <a:spcPts val="0"/>
        </a:spcAft>
        <a:buClrTx/>
        <a:buSzPct val="100000"/>
        <a:buFont typeface="Arial"/>
        <a:buChar char="•"/>
        <a:tabLst/>
        <a:defRPr sz="2100" b="0" i="0" u="none" strike="noStrike" cap="none" spc="0" baseline="0">
          <a:ln>
            <a:noFill/>
          </a:ln>
          <a:solidFill>
            <a:schemeClr val="accent1"/>
          </a:solidFill>
          <a:uFillTx/>
          <a:latin typeface="+mj-lt"/>
          <a:ea typeface="+mj-ea"/>
          <a:cs typeface="+mj-cs"/>
          <a:sym typeface="Calibri"/>
        </a:defRPr>
      </a:lvl1pPr>
      <a:lvl2pPr marL="542925" marR="0" indent="-200025" algn="l" defTabSz="685800" rtl="0" latinLnBrk="0">
        <a:lnSpc>
          <a:spcPct val="90000"/>
        </a:lnSpc>
        <a:spcBef>
          <a:spcPts val="750"/>
        </a:spcBef>
        <a:spcAft>
          <a:spcPts val="0"/>
        </a:spcAft>
        <a:buClrTx/>
        <a:buSzPct val="100000"/>
        <a:buFont typeface="Arial"/>
        <a:buChar char="•"/>
        <a:tabLst/>
        <a:defRPr sz="2100" b="0" i="0" u="none" strike="noStrike" cap="none" spc="0" baseline="0">
          <a:ln>
            <a:noFill/>
          </a:ln>
          <a:solidFill>
            <a:schemeClr val="accent1"/>
          </a:solidFill>
          <a:uFillTx/>
          <a:latin typeface="+mj-lt"/>
          <a:ea typeface="+mj-ea"/>
          <a:cs typeface="+mj-cs"/>
          <a:sym typeface="Calibri"/>
        </a:defRPr>
      </a:lvl2pPr>
      <a:lvl3pPr marL="925829" marR="0" indent="-240029" algn="l" defTabSz="685800" rtl="0" latinLnBrk="0">
        <a:lnSpc>
          <a:spcPct val="90000"/>
        </a:lnSpc>
        <a:spcBef>
          <a:spcPts val="750"/>
        </a:spcBef>
        <a:spcAft>
          <a:spcPts val="0"/>
        </a:spcAft>
        <a:buClrTx/>
        <a:buSzPct val="100000"/>
        <a:buFont typeface="Arial"/>
        <a:buChar char="•"/>
        <a:tabLst/>
        <a:defRPr sz="2100" b="0" i="0" u="none" strike="noStrike" cap="none" spc="0" baseline="0">
          <a:ln>
            <a:noFill/>
          </a:ln>
          <a:solidFill>
            <a:schemeClr val="accent1"/>
          </a:solidFill>
          <a:uFillTx/>
          <a:latin typeface="+mj-lt"/>
          <a:ea typeface="+mj-ea"/>
          <a:cs typeface="+mj-cs"/>
          <a:sym typeface="Calibri"/>
        </a:defRPr>
      </a:lvl3pPr>
      <a:lvl4pPr marL="1295400" marR="0" indent="-266700" algn="l" defTabSz="685800" rtl="0" latinLnBrk="0">
        <a:lnSpc>
          <a:spcPct val="90000"/>
        </a:lnSpc>
        <a:spcBef>
          <a:spcPts val="750"/>
        </a:spcBef>
        <a:spcAft>
          <a:spcPts val="0"/>
        </a:spcAft>
        <a:buClrTx/>
        <a:buSzPct val="100000"/>
        <a:buFont typeface="Arial"/>
        <a:buChar char="•"/>
        <a:tabLst/>
        <a:defRPr sz="2100" b="0" i="0" u="none" strike="noStrike" cap="none" spc="0" baseline="0">
          <a:ln>
            <a:noFill/>
          </a:ln>
          <a:solidFill>
            <a:schemeClr val="accent1"/>
          </a:solidFill>
          <a:uFillTx/>
          <a:latin typeface="+mj-lt"/>
          <a:ea typeface="+mj-ea"/>
          <a:cs typeface="+mj-cs"/>
          <a:sym typeface="Calibri"/>
        </a:defRPr>
      </a:lvl4pPr>
      <a:lvl5pPr marL="1638300" marR="0" indent="-266700" algn="l" defTabSz="685800" rtl="0" latinLnBrk="0">
        <a:lnSpc>
          <a:spcPct val="90000"/>
        </a:lnSpc>
        <a:spcBef>
          <a:spcPts val="750"/>
        </a:spcBef>
        <a:spcAft>
          <a:spcPts val="0"/>
        </a:spcAft>
        <a:buClrTx/>
        <a:buSzPct val="100000"/>
        <a:buFont typeface="Arial"/>
        <a:buChar char="•"/>
        <a:tabLst/>
        <a:defRPr sz="2100" b="0" i="0" u="none" strike="noStrike" cap="none" spc="0" baseline="0">
          <a:ln>
            <a:noFill/>
          </a:ln>
          <a:solidFill>
            <a:schemeClr val="accent1"/>
          </a:solidFill>
          <a:uFillTx/>
          <a:latin typeface="+mj-lt"/>
          <a:ea typeface="+mj-ea"/>
          <a:cs typeface="+mj-cs"/>
          <a:sym typeface="Calibri"/>
        </a:defRPr>
      </a:lvl5pPr>
      <a:lvl6pPr marL="1981200" marR="0" indent="-266700" algn="l" defTabSz="685800" rtl="0" latinLnBrk="0">
        <a:lnSpc>
          <a:spcPct val="90000"/>
        </a:lnSpc>
        <a:spcBef>
          <a:spcPts val="750"/>
        </a:spcBef>
        <a:spcAft>
          <a:spcPts val="0"/>
        </a:spcAft>
        <a:buClrTx/>
        <a:buSzPct val="100000"/>
        <a:buFont typeface="Arial"/>
        <a:buChar char="•"/>
        <a:tabLst/>
        <a:defRPr sz="2100" b="0" i="0" u="none" strike="noStrike" cap="none" spc="0" baseline="0">
          <a:ln>
            <a:noFill/>
          </a:ln>
          <a:solidFill>
            <a:schemeClr val="accent1"/>
          </a:solidFill>
          <a:uFillTx/>
          <a:latin typeface="+mj-lt"/>
          <a:ea typeface="+mj-ea"/>
          <a:cs typeface="+mj-cs"/>
          <a:sym typeface="Calibri"/>
        </a:defRPr>
      </a:lvl6pPr>
      <a:lvl7pPr marL="2324100" marR="0" indent="-266700" algn="l" defTabSz="685800" rtl="0" latinLnBrk="0">
        <a:lnSpc>
          <a:spcPct val="90000"/>
        </a:lnSpc>
        <a:spcBef>
          <a:spcPts val="750"/>
        </a:spcBef>
        <a:spcAft>
          <a:spcPts val="0"/>
        </a:spcAft>
        <a:buClrTx/>
        <a:buSzPct val="100000"/>
        <a:buFont typeface="Arial"/>
        <a:buChar char="•"/>
        <a:tabLst/>
        <a:defRPr sz="2100" b="0" i="0" u="none" strike="noStrike" cap="none" spc="0" baseline="0">
          <a:ln>
            <a:noFill/>
          </a:ln>
          <a:solidFill>
            <a:schemeClr val="accent1"/>
          </a:solidFill>
          <a:uFillTx/>
          <a:latin typeface="+mj-lt"/>
          <a:ea typeface="+mj-ea"/>
          <a:cs typeface="+mj-cs"/>
          <a:sym typeface="Calibri"/>
        </a:defRPr>
      </a:lvl7pPr>
      <a:lvl8pPr marL="2667000" marR="0" indent="-266700" algn="l" defTabSz="685800" rtl="0" latinLnBrk="0">
        <a:lnSpc>
          <a:spcPct val="90000"/>
        </a:lnSpc>
        <a:spcBef>
          <a:spcPts val="750"/>
        </a:spcBef>
        <a:spcAft>
          <a:spcPts val="0"/>
        </a:spcAft>
        <a:buClrTx/>
        <a:buSzPct val="100000"/>
        <a:buFont typeface="Arial"/>
        <a:buChar char="•"/>
        <a:tabLst/>
        <a:defRPr sz="2100" b="0" i="0" u="none" strike="noStrike" cap="none" spc="0" baseline="0">
          <a:ln>
            <a:noFill/>
          </a:ln>
          <a:solidFill>
            <a:schemeClr val="accent1"/>
          </a:solidFill>
          <a:uFillTx/>
          <a:latin typeface="+mj-lt"/>
          <a:ea typeface="+mj-ea"/>
          <a:cs typeface="+mj-cs"/>
          <a:sym typeface="Calibri"/>
        </a:defRPr>
      </a:lvl8pPr>
      <a:lvl9pPr marL="3009900" marR="0" indent="-266700" algn="l" defTabSz="685800" rtl="0" latinLnBrk="0">
        <a:lnSpc>
          <a:spcPct val="90000"/>
        </a:lnSpc>
        <a:spcBef>
          <a:spcPts val="750"/>
        </a:spcBef>
        <a:spcAft>
          <a:spcPts val="0"/>
        </a:spcAft>
        <a:buClrTx/>
        <a:buSzPct val="100000"/>
        <a:buFont typeface="Arial"/>
        <a:buChar char="•"/>
        <a:tabLst/>
        <a:defRPr sz="2100" b="0" i="0" u="none" strike="noStrike" cap="none" spc="0" baseline="0">
          <a:ln>
            <a:noFill/>
          </a:ln>
          <a:solidFill>
            <a:schemeClr val="accent1"/>
          </a:solidFill>
          <a:uFillTx/>
          <a:latin typeface="+mj-lt"/>
          <a:ea typeface="+mj-ea"/>
          <a:cs typeface="+mj-cs"/>
          <a:sym typeface="Calibri"/>
        </a:defRPr>
      </a:lvl9pPr>
    </p:bodyStyle>
    <p:otherStyle>
      <a:lvl1pPr marL="0" marR="0" indent="0" algn="l" defTabSz="685800" rtl="0" latinLnBrk="0">
        <a:lnSpc>
          <a:spcPct val="100000"/>
        </a:lnSpc>
        <a:spcBef>
          <a:spcPts val="0"/>
        </a:spcBef>
        <a:spcAft>
          <a:spcPts val="0"/>
        </a:spcAft>
        <a:buClrTx/>
        <a:buSzTx/>
        <a:buFontTx/>
        <a:buNone/>
        <a:tabLst/>
        <a:defRPr sz="1350" b="0" i="0" u="none" strike="noStrike" cap="none" spc="0" baseline="0">
          <a:ln>
            <a:noFill/>
          </a:ln>
          <a:solidFill>
            <a:schemeClr val="tx1"/>
          </a:solidFill>
          <a:uFillTx/>
          <a:latin typeface="+mn-lt"/>
          <a:ea typeface="+mn-ea"/>
          <a:cs typeface="+mn-cs"/>
          <a:sym typeface="Calibri"/>
        </a:defRPr>
      </a:lvl1pPr>
      <a:lvl2pPr marL="0" marR="0" indent="342900" algn="l" defTabSz="685800" rtl="0" latinLnBrk="0">
        <a:lnSpc>
          <a:spcPct val="100000"/>
        </a:lnSpc>
        <a:spcBef>
          <a:spcPts val="0"/>
        </a:spcBef>
        <a:spcAft>
          <a:spcPts val="0"/>
        </a:spcAft>
        <a:buClrTx/>
        <a:buSzTx/>
        <a:buFontTx/>
        <a:buNone/>
        <a:tabLst/>
        <a:defRPr sz="1350" b="0" i="0" u="none" strike="noStrike" cap="none" spc="0" baseline="0">
          <a:ln>
            <a:noFill/>
          </a:ln>
          <a:solidFill>
            <a:schemeClr val="tx1"/>
          </a:solidFill>
          <a:uFillTx/>
          <a:latin typeface="+mn-lt"/>
          <a:ea typeface="+mn-ea"/>
          <a:cs typeface="+mn-cs"/>
          <a:sym typeface="Calibri"/>
        </a:defRPr>
      </a:lvl2pPr>
      <a:lvl3pPr marL="0" marR="0" indent="685800" algn="l" defTabSz="685800" rtl="0" latinLnBrk="0">
        <a:lnSpc>
          <a:spcPct val="100000"/>
        </a:lnSpc>
        <a:spcBef>
          <a:spcPts val="0"/>
        </a:spcBef>
        <a:spcAft>
          <a:spcPts val="0"/>
        </a:spcAft>
        <a:buClrTx/>
        <a:buSzTx/>
        <a:buFontTx/>
        <a:buNone/>
        <a:tabLst/>
        <a:defRPr sz="1350" b="0" i="0" u="none" strike="noStrike" cap="none" spc="0" baseline="0">
          <a:ln>
            <a:noFill/>
          </a:ln>
          <a:solidFill>
            <a:schemeClr val="tx1"/>
          </a:solidFill>
          <a:uFillTx/>
          <a:latin typeface="+mn-lt"/>
          <a:ea typeface="+mn-ea"/>
          <a:cs typeface="+mn-cs"/>
          <a:sym typeface="Calibri"/>
        </a:defRPr>
      </a:lvl3pPr>
      <a:lvl4pPr marL="0" marR="0" indent="1028700" algn="l" defTabSz="685800" rtl="0" latinLnBrk="0">
        <a:lnSpc>
          <a:spcPct val="100000"/>
        </a:lnSpc>
        <a:spcBef>
          <a:spcPts val="0"/>
        </a:spcBef>
        <a:spcAft>
          <a:spcPts val="0"/>
        </a:spcAft>
        <a:buClrTx/>
        <a:buSzTx/>
        <a:buFontTx/>
        <a:buNone/>
        <a:tabLst/>
        <a:defRPr sz="1350" b="0" i="0" u="none" strike="noStrike" cap="none" spc="0" baseline="0">
          <a:ln>
            <a:noFill/>
          </a:ln>
          <a:solidFill>
            <a:schemeClr val="tx1"/>
          </a:solidFill>
          <a:uFillTx/>
          <a:latin typeface="+mn-lt"/>
          <a:ea typeface="+mn-ea"/>
          <a:cs typeface="+mn-cs"/>
          <a:sym typeface="Calibri"/>
        </a:defRPr>
      </a:lvl4pPr>
      <a:lvl5pPr marL="0" marR="0" indent="1371600" algn="l" defTabSz="685800" rtl="0" latinLnBrk="0">
        <a:lnSpc>
          <a:spcPct val="100000"/>
        </a:lnSpc>
        <a:spcBef>
          <a:spcPts val="0"/>
        </a:spcBef>
        <a:spcAft>
          <a:spcPts val="0"/>
        </a:spcAft>
        <a:buClrTx/>
        <a:buSzTx/>
        <a:buFontTx/>
        <a:buNone/>
        <a:tabLst/>
        <a:defRPr sz="1350" b="0" i="0" u="none" strike="noStrike" cap="none" spc="0" baseline="0">
          <a:ln>
            <a:noFill/>
          </a:ln>
          <a:solidFill>
            <a:schemeClr val="tx1"/>
          </a:solidFill>
          <a:uFillTx/>
          <a:latin typeface="+mn-lt"/>
          <a:ea typeface="+mn-ea"/>
          <a:cs typeface="+mn-cs"/>
          <a:sym typeface="Calibri"/>
        </a:defRPr>
      </a:lvl5pPr>
      <a:lvl6pPr marL="0" marR="0" indent="1714500" algn="l" defTabSz="685800" rtl="0" latinLnBrk="0">
        <a:lnSpc>
          <a:spcPct val="100000"/>
        </a:lnSpc>
        <a:spcBef>
          <a:spcPts val="0"/>
        </a:spcBef>
        <a:spcAft>
          <a:spcPts val="0"/>
        </a:spcAft>
        <a:buClrTx/>
        <a:buSzTx/>
        <a:buFontTx/>
        <a:buNone/>
        <a:tabLst/>
        <a:defRPr sz="1350" b="0" i="0" u="none" strike="noStrike" cap="none" spc="0" baseline="0">
          <a:ln>
            <a:noFill/>
          </a:ln>
          <a:solidFill>
            <a:schemeClr val="tx1"/>
          </a:solidFill>
          <a:uFillTx/>
          <a:latin typeface="+mn-lt"/>
          <a:ea typeface="+mn-ea"/>
          <a:cs typeface="+mn-cs"/>
          <a:sym typeface="Calibri"/>
        </a:defRPr>
      </a:lvl6pPr>
      <a:lvl7pPr marL="0" marR="0" indent="2057400" algn="l" defTabSz="685800" rtl="0" latinLnBrk="0">
        <a:lnSpc>
          <a:spcPct val="100000"/>
        </a:lnSpc>
        <a:spcBef>
          <a:spcPts val="0"/>
        </a:spcBef>
        <a:spcAft>
          <a:spcPts val="0"/>
        </a:spcAft>
        <a:buClrTx/>
        <a:buSzTx/>
        <a:buFontTx/>
        <a:buNone/>
        <a:tabLst/>
        <a:defRPr sz="1350" b="0" i="0" u="none" strike="noStrike" cap="none" spc="0" baseline="0">
          <a:ln>
            <a:noFill/>
          </a:ln>
          <a:solidFill>
            <a:schemeClr val="tx1"/>
          </a:solidFill>
          <a:uFillTx/>
          <a:latin typeface="+mn-lt"/>
          <a:ea typeface="+mn-ea"/>
          <a:cs typeface="+mn-cs"/>
          <a:sym typeface="Calibri"/>
        </a:defRPr>
      </a:lvl7pPr>
      <a:lvl8pPr marL="0" marR="0" indent="2400300" algn="l" defTabSz="685800" rtl="0" latinLnBrk="0">
        <a:lnSpc>
          <a:spcPct val="100000"/>
        </a:lnSpc>
        <a:spcBef>
          <a:spcPts val="0"/>
        </a:spcBef>
        <a:spcAft>
          <a:spcPts val="0"/>
        </a:spcAft>
        <a:buClrTx/>
        <a:buSzTx/>
        <a:buFontTx/>
        <a:buNone/>
        <a:tabLst/>
        <a:defRPr sz="1350" b="0" i="0" u="none" strike="noStrike" cap="none" spc="0" baseline="0">
          <a:ln>
            <a:noFill/>
          </a:ln>
          <a:solidFill>
            <a:schemeClr val="tx1"/>
          </a:solidFill>
          <a:uFillTx/>
          <a:latin typeface="+mn-lt"/>
          <a:ea typeface="+mn-ea"/>
          <a:cs typeface="+mn-cs"/>
          <a:sym typeface="Calibri"/>
        </a:defRPr>
      </a:lvl8pPr>
      <a:lvl9pPr marL="0" marR="0" indent="2743200" algn="l" defTabSz="685800" rtl="0" latinLnBrk="0">
        <a:lnSpc>
          <a:spcPct val="100000"/>
        </a:lnSpc>
        <a:spcBef>
          <a:spcPts val="0"/>
        </a:spcBef>
        <a:spcAft>
          <a:spcPts val="0"/>
        </a:spcAft>
        <a:buClrTx/>
        <a:buSzTx/>
        <a:buFontTx/>
        <a:buNone/>
        <a:tabLst/>
        <a:defRPr sz="1350" b="0" i="0" u="none" strike="noStrike" cap="none" spc="0" baseline="0">
          <a:ln>
            <a:noFill/>
          </a:ln>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2.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27.wmf"/><Relationship Id="rId5" Type="http://schemas.openxmlformats.org/officeDocument/2006/relationships/oleObject" Target="../embeddings/oleObject1.bin"/><Relationship Id="rId4" Type="http://schemas.openxmlformats.org/officeDocument/2006/relationships/chart" Target="../charts/chart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29.png"/><Relationship Id="rId5" Type="http://schemas.openxmlformats.org/officeDocument/2006/relationships/image" Target="../media/image28.wmf"/><Relationship Id="rId4" Type="http://schemas.openxmlformats.org/officeDocument/2006/relationships/oleObject" Target="../embeddings/oleObject2.bin"/></Relationships>
</file>

<file path=ppt/slides/_rels/slide2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37.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png"/><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image" Target="../media/image47.emf"/><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49.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openxmlformats.org/officeDocument/2006/relationships/image" Target="../media/image55.jpg"/><Relationship Id="rId13" Type="http://schemas.openxmlformats.org/officeDocument/2006/relationships/image" Target="../media/image60.jpeg"/><Relationship Id="rId3" Type="http://schemas.openxmlformats.org/officeDocument/2006/relationships/image" Target="../media/image50.jpeg"/><Relationship Id="rId7" Type="http://schemas.openxmlformats.org/officeDocument/2006/relationships/image" Target="../media/image54.jpeg"/><Relationship Id="rId12" Type="http://schemas.openxmlformats.org/officeDocument/2006/relationships/image" Target="../media/image59.jpeg"/><Relationship Id="rId17" Type="http://schemas.openxmlformats.org/officeDocument/2006/relationships/image" Target="../media/image64.png"/><Relationship Id="rId2" Type="http://schemas.openxmlformats.org/officeDocument/2006/relationships/notesSlide" Target="../notesSlides/notesSlide11.xml"/><Relationship Id="rId16" Type="http://schemas.openxmlformats.org/officeDocument/2006/relationships/image" Target="../media/image63.jpeg"/><Relationship Id="rId1" Type="http://schemas.openxmlformats.org/officeDocument/2006/relationships/slideLayout" Target="../slideLayouts/slideLayout4.xml"/><Relationship Id="rId6" Type="http://schemas.openxmlformats.org/officeDocument/2006/relationships/image" Target="../media/image53.jpeg"/><Relationship Id="rId11" Type="http://schemas.openxmlformats.org/officeDocument/2006/relationships/image" Target="../media/image58.png"/><Relationship Id="rId5" Type="http://schemas.openxmlformats.org/officeDocument/2006/relationships/image" Target="../media/image52.png"/><Relationship Id="rId15" Type="http://schemas.openxmlformats.org/officeDocument/2006/relationships/image" Target="../media/image62.jpeg"/><Relationship Id="rId10" Type="http://schemas.openxmlformats.org/officeDocument/2006/relationships/image" Target="../media/image57.jpg"/><Relationship Id="rId4" Type="http://schemas.openxmlformats.org/officeDocument/2006/relationships/image" Target="../media/image51.gif"/><Relationship Id="rId9" Type="http://schemas.openxmlformats.org/officeDocument/2006/relationships/image" Target="../media/image56.jpg"/><Relationship Id="rId14" Type="http://schemas.openxmlformats.org/officeDocument/2006/relationships/image" Target="../media/image61.jp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0160" y="0"/>
            <a:ext cx="6910325" cy="6858000"/>
          </a:xfrm>
          <a:prstGeom prst="rect">
            <a:avLst/>
          </a:prstGeom>
        </p:spPr>
      </p:pic>
      <p:sp>
        <p:nvSpPr>
          <p:cNvPr id="335" name="Rectangle"/>
          <p:cNvSpPr/>
          <p:nvPr/>
        </p:nvSpPr>
        <p:spPr>
          <a:xfrm>
            <a:off x="0" y="-42785"/>
            <a:ext cx="6900165" cy="6900785"/>
          </a:xfrm>
          <a:prstGeom prst="rect">
            <a:avLst/>
          </a:prstGeom>
          <a:solidFill>
            <a:srgbClr val="83003F">
              <a:alpha val="89814"/>
            </a:srgbClr>
          </a:solidFill>
          <a:ln w="12700">
            <a:miter lim="400000"/>
          </a:ln>
        </p:spPr>
        <p:txBody>
          <a:bodyPr lIns="34289" rIns="34289" anchor="ctr"/>
          <a:lstStyle/>
          <a:p>
            <a:pPr defTabSz="685800" hangingPunct="0"/>
            <a:endParaRPr sz="1350" kern="0">
              <a:solidFill>
                <a:srgbClr val="6C1035"/>
              </a:solidFill>
              <a:latin typeface="Calibri"/>
              <a:cs typeface="Calibri"/>
              <a:sym typeface="Calibri"/>
            </a:endParaRPr>
          </a:p>
        </p:txBody>
      </p:sp>
      <p:pic>
        <p:nvPicPr>
          <p:cNvPr id="336" name="pasted-image.pdf" descr="pasted-image.pdf"/>
          <p:cNvPicPr>
            <a:picLocks noChangeAspect="1"/>
          </p:cNvPicPr>
          <p:nvPr/>
        </p:nvPicPr>
        <p:blipFill>
          <a:blip r:embed="rId3"/>
          <a:stretch>
            <a:fillRect/>
          </a:stretch>
        </p:blipFill>
        <p:spPr>
          <a:xfrm>
            <a:off x="832486" y="1951101"/>
            <a:ext cx="186035" cy="186036"/>
          </a:xfrm>
          <a:prstGeom prst="rect">
            <a:avLst/>
          </a:prstGeom>
          <a:ln w="12700">
            <a:miter lim="400000"/>
          </a:ln>
        </p:spPr>
      </p:pic>
      <p:sp>
        <p:nvSpPr>
          <p:cNvPr id="337" name="PRESENTATION TITLE GOES HERE"/>
          <p:cNvSpPr/>
          <p:nvPr/>
        </p:nvSpPr>
        <p:spPr>
          <a:xfrm>
            <a:off x="975452" y="1851926"/>
            <a:ext cx="5587908" cy="1991820"/>
          </a:xfrm>
          <a:prstGeom prst="rect">
            <a:avLst/>
          </a:prstGeom>
          <a:ln w="12700">
            <a:miter lim="400000"/>
          </a:ln>
          <a:extLst>
            <a:ext uri="{C572A759-6A51-4108-AA02-DFA0A04FC94B}">
              <ma14:wrappingTextBoxFlag xmlns:ma14="http://schemas.microsoft.com/office/mac/drawingml/2011/main" xmlns="" val="1"/>
            </a:ext>
          </a:extLst>
        </p:spPr>
        <p:txBody>
          <a:bodyPr lIns="34289" rIns="34289" anchor="b">
            <a:noAutofit/>
          </a:bodyPr>
          <a:lstStyle>
            <a:lvl1pPr defTabSz="758951">
              <a:lnSpc>
                <a:spcPct val="90000"/>
              </a:lnSpc>
              <a:defRPr sz="5312" spc="265">
                <a:solidFill>
                  <a:schemeClr val="accent5">
                    <a:hueOff val="-15428571"/>
                    <a:satOff val="-30434"/>
                    <a:lumOff val="9019"/>
                  </a:schemeClr>
                </a:solidFill>
                <a:latin typeface="AcherusGrotesqueLight"/>
                <a:ea typeface="AcherusGrotesqueLight"/>
                <a:cs typeface="AcherusGrotesqueLight"/>
                <a:sym typeface="AcherusGrotesqueLight"/>
              </a:defRPr>
            </a:lvl1pPr>
          </a:lstStyle>
          <a:p>
            <a:pPr defTabSz="569213" hangingPunct="0">
              <a:lnSpc>
                <a:spcPct val="120000"/>
              </a:lnSpc>
            </a:pPr>
            <a:r>
              <a:rPr lang="en-US" sz="3200" kern="0" spc="450" dirty="0">
                <a:solidFill>
                  <a:srgbClr val="E5E1EF">
                    <a:hueOff val="-15428571"/>
                    <a:satOff val="-30434"/>
                    <a:lumOff val="9019"/>
                  </a:srgbClr>
                </a:solidFill>
                <a:latin typeface="Century Gothic" panose="020B0502020202020204" pitchFamily="34" charset="0"/>
              </a:rPr>
              <a:t>Transmission of Viruses in Droplets and Aerosols</a:t>
            </a:r>
          </a:p>
        </p:txBody>
      </p:sp>
      <p:grpSp>
        <p:nvGrpSpPr>
          <p:cNvPr id="2" name="Group 1"/>
          <p:cNvGrpSpPr/>
          <p:nvPr/>
        </p:nvGrpSpPr>
        <p:grpSpPr>
          <a:xfrm>
            <a:off x="975451" y="3900435"/>
            <a:ext cx="5587909" cy="1795238"/>
            <a:chOff x="1300602" y="4207009"/>
            <a:chExt cx="6402262" cy="473392"/>
          </a:xfrm>
        </p:grpSpPr>
        <p:sp>
          <p:nvSpPr>
            <p:cNvPr id="338" name="Professor Albert Einstein June 23, 2018"/>
            <p:cNvSpPr/>
            <p:nvPr/>
          </p:nvSpPr>
          <p:spPr>
            <a:xfrm>
              <a:off x="1300602" y="4207009"/>
              <a:ext cx="6402262" cy="473392"/>
            </a:xfrm>
            <a:prstGeom prst="rect">
              <a:avLst/>
            </a:prstGeom>
            <a:ln w="12700">
              <a:miter lim="400000"/>
            </a:ln>
            <a:extLst>
              <a:ext uri="{C572A759-6A51-4108-AA02-DFA0A04FC94B}">
                <ma14:wrappingTextBoxFlag xmlns:ma14="http://schemas.microsoft.com/office/mac/drawingml/2011/main" xmlns="" val="1"/>
              </a:ext>
            </a:extLst>
          </p:spPr>
          <p:txBody>
            <a:bodyPr lIns="34289" rIns="34289">
              <a:spAutoFit/>
            </a:bodyPr>
            <a:lstStyle/>
            <a:p>
              <a:pPr defTabSz="685800" hangingPunct="0">
                <a:defRPr sz="2400">
                  <a:solidFill>
                    <a:srgbClr val="E57631"/>
                  </a:solidFill>
                  <a:latin typeface="Gineso Cond Thin"/>
                  <a:ea typeface="Gineso Cond Thin"/>
                  <a:cs typeface="Gineso Cond Thin"/>
                  <a:sym typeface="Gineso Cond Thin"/>
                </a:defRPr>
              </a:pPr>
              <a:r>
                <a:rPr lang="en-US" sz="1600" kern="0" cap="all" spc="150" dirty="0">
                  <a:solidFill>
                    <a:srgbClr val="FFFFFF"/>
                  </a:solidFill>
                  <a:latin typeface="Century Gothic" panose="020B0502020202020204" pitchFamily="34" charset="0"/>
                  <a:ea typeface="Acherus Grotesque" charset="0"/>
                  <a:cs typeface="Acherus Grotesque" charset="0"/>
                  <a:sym typeface="Gineso Cond Thin"/>
                </a:rPr>
                <a:t>Linsey C. Marr</a:t>
              </a:r>
            </a:p>
            <a:p>
              <a:pPr defTabSz="685800" hangingPunct="0">
                <a:defRPr sz="2400">
                  <a:solidFill>
                    <a:srgbClr val="E57631"/>
                  </a:solidFill>
                  <a:latin typeface="Gineso Cond Thin"/>
                  <a:ea typeface="Gineso Cond Thin"/>
                  <a:cs typeface="Gineso Cond Thin"/>
                  <a:sym typeface="Gineso Cond Thin"/>
                </a:defRPr>
              </a:pPr>
              <a:r>
                <a:rPr lang="en-US" sz="1600" i="1" kern="0" cap="all" spc="150" dirty="0">
                  <a:solidFill>
                    <a:srgbClr val="E57631"/>
                  </a:solidFill>
                  <a:latin typeface="Century Gothic" panose="020B0502020202020204" pitchFamily="34" charset="0"/>
                  <a:ea typeface="Acherus Grotesque" charset="0"/>
                  <a:cs typeface="Acherus Grotesque" charset="0"/>
                  <a:sym typeface="Gineso Cond Thin"/>
                </a:rPr>
                <a:t>Charles P. Lunsford Professor</a:t>
              </a:r>
            </a:p>
            <a:p>
              <a:pPr defTabSz="685800" hangingPunct="0">
                <a:defRPr sz="2400">
                  <a:solidFill>
                    <a:srgbClr val="E57631"/>
                  </a:solidFill>
                  <a:latin typeface="Gineso Cond Thin"/>
                  <a:ea typeface="Gineso Cond Thin"/>
                  <a:cs typeface="Gineso Cond Thin"/>
                  <a:sym typeface="Gineso Cond Thin"/>
                </a:defRPr>
              </a:pPr>
              <a:r>
                <a:rPr lang="en-US" sz="1600" i="1" kern="0" cap="all" spc="150" dirty="0">
                  <a:solidFill>
                    <a:srgbClr val="E57631"/>
                  </a:solidFill>
                  <a:latin typeface="Century Gothic" panose="020B0502020202020204" pitchFamily="34" charset="0"/>
                  <a:ea typeface="Acherus Grotesque" charset="0"/>
                  <a:cs typeface="Acherus Grotesque" charset="0"/>
                  <a:sym typeface="Gineso Cond Thin"/>
                </a:rPr>
                <a:t>Civil and Environmental Engineering</a:t>
              </a:r>
            </a:p>
            <a:p>
              <a:pPr defTabSz="685800" hangingPunct="0">
                <a:defRPr sz="2400">
                  <a:solidFill>
                    <a:srgbClr val="E57631"/>
                  </a:solidFill>
                  <a:latin typeface="Gineso Cond Thin"/>
                  <a:ea typeface="Gineso Cond Thin"/>
                  <a:cs typeface="Gineso Cond Thin"/>
                  <a:sym typeface="Gineso Cond Thin"/>
                </a:defRPr>
              </a:pPr>
              <a:r>
                <a:rPr lang="en-US" sz="1600" i="1" kern="0" cap="all" spc="150" dirty="0">
                  <a:solidFill>
                    <a:srgbClr val="E57631"/>
                  </a:solidFill>
                  <a:latin typeface="Century Gothic" panose="020B0502020202020204" pitchFamily="34" charset="0"/>
                  <a:ea typeface="Acherus Grotesque" charset="0"/>
                  <a:cs typeface="Acherus Grotesque" charset="0"/>
                  <a:sym typeface="Gineso Cond Thin"/>
                </a:rPr>
                <a:t>Virginia Tech</a:t>
              </a:r>
            </a:p>
          </p:txBody>
        </p:sp>
        <p:sp>
          <p:nvSpPr>
            <p:cNvPr id="8" name="Professor Albert Einstein June 23, 2018"/>
            <p:cNvSpPr/>
            <p:nvPr/>
          </p:nvSpPr>
          <p:spPr>
            <a:xfrm>
              <a:off x="1300602" y="4502408"/>
              <a:ext cx="6402262" cy="121100"/>
            </a:xfrm>
            <a:prstGeom prst="rect">
              <a:avLst/>
            </a:prstGeom>
            <a:ln w="12700">
              <a:miter lim="400000"/>
            </a:ln>
            <a:extLst>
              <a:ext uri="{C572A759-6A51-4108-AA02-DFA0A04FC94B}">
                <ma14:wrappingTextBoxFlag xmlns:ma14="http://schemas.microsoft.com/office/mac/drawingml/2011/main" xmlns="" val="1"/>
              </a:ext>
            </a:extLst>
          </p:spPr>
          <p:txBody>
            <a:bodyPr lIns="34289" rIns="34289">
              <a:spAutoFit/>
            </a:bodyPr>
            <a:lstStyle/>
            <a:p>
              <a:pPr defTabSz="685800" hangingPunct="0">
                <a:defRPr sz="2400">
                  <a:solidFill>
                    <a:srgbClr val="E57631"/>
                  </a:solidFill>
                  <a:latin typeface="Gineso Cond Thin"/>
                  <a:ea typeface="Gineso Cond Thin"/>
                  <a:cs typeface="Gineso Cond Thin"/>
                  <a:sym typeface="Gineso Cond Thin"/>
                </a:defRPr>
              </a:pPr>
              <a:r>
                <a:rPr lang="en-US" sz="1600" kern="0" cap="all" spc="150" dirty="0">
                  <a:solidFill>
                    <a:srgbClr val="FFFFFF"/>
                  </a:solidFill>
                  <a:latin typeface="Century Gothic" panose="020B0502020202020204" pitchFamily="34" charset="0"/>
                  <a:ea typeface="Acherus Grotesque" charset="0"/>
                  <a:cs typeface="Acherus Grotesque" charset="0"/>
                  <a:sym typeface="Gineso Cond Thin"/>
                </a:rPr>
                <a:t>20 March 2020</a:t>
              </a:r>
            </a:p>
          </p:txBody>
        </p:sp>
      </p:gr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24265" y="3061083"/>
            <a:ext cx="1909392" cy="901317"/>
          </a:xfrm>
          <a:prstGeom prst="rect">
            <a:avLst/>
          </a:prstGeom>
        </p:spPr>
      </p:pic>
    </p:spTree>
    <p:extLst>
      <p:ext uri="{BB962C8B-B14F-4D97-AF65-F5344CB8AC3E}">
        <p14:creationId xmlns:p14="http://schemas.microsoft.com/office/powerpoint/2010/main" val="832818091"/>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Size Distributions: Speaking</a:t>
            </a:r>
          </a:p>
        </p:txBody>
      </p:sp>
      <p:sp>
        <p:nvSpPr>
          <p:cNvPr id="4" name="Footer Placeholder 3"/>
          <p:cNvSpPr>
            <a:spLocks noGrp="1"/>
          </p:cNvSpPr>
          <p:nvPr>
            <p:ph type="ftr" sz="quarter" idx="11"/>
          </p:nvPr>
        </p:nvSpPr>
        <p:spPr/>
        <p:txBody>
          <a:bodyPr/>
          <a:lstStyle/>
          <a:p>
            <a:r>
              <a:rPr lang="en-US"/>
              <a:t>Linsey Marr, Virginia Tech, March 2020</a:t>
            </a:r>
          </a:p>
        </p:txBody>
      </p:sp>
      <p:sp>
        <p:nvSpPr>
          <p:cNvPr id="6" name="Slide Number Placeholder 5"/>
          <p:cNvSpPr>
            <a:spLocks noGrp="1"/>
          </p:cNvSpPr>
          <p:nvPr>
            <p:ph type="sldNum" sz="quarter" idx="12"/>
          </p:nvPr>
        </p:nvSpPr>
        <p:spPr/>
        <p:txBody>
          <a:bodyPr/>
          <a:lstStyle/>
          <a:p>
            <a:fld id="{6AEDFF68-3D12-46F9-A371-95D68DC1FAD3}" type="slidenum">
              <a:rPr lang="en-US" smtClean="0"/>
              <a:t>10</a:t>
            </a:fld>
            <a:endParaRPr lang="en-US"/>
          </a:p>
        </p:txBody>
      </p:sp>
      <p:sp>
        <p:nvSpPr>
          <p:cNvPr id="8" name="Text Box 5"/>
          <p:cNvSpPr txBox="1">
            <a:spLocks noChangeArrowheads="1"/>
          </p:cNvSpPr>
          <p:nvPr/>
        </p:nvSpPr>
        <p:spPr bwMode="auto">
          <a:xfrm>
            <a:off x="103887" y="6582976"/>
            <a:ext cx="7772400" cy="276999"/>
          </a:xfrm>
          <a:prstGeom prst="rect">
            <a:avLst/>
          </a:prstGeom>
          <a:noFill/>
          <a:ln w="9525">
            <a:noFill/>
            <a:miter lim="800000"/>
            <a:headEnd/>
            <a:tailEnd/>
          </a:ln>
        </p:spPr>
        <p:txBody>
          <a:bodyPr wrap="square" lIns="0" rIns="0">
            <a:spAutoFit/>
          </a:bodyPr>
          <a:lstStyle/>
          <a:p>
            <a:pPr>
              <a:spcBef>
                <a:spcPct val="50000"/>
              </a:spcBef>
            </a:pPr>
            <a:r>
              <a:rPr lang="en-US" altLang="zh-CN" sz="1200" dirty="0">
                <a:solidFill>
                  <a:schemeClr val="bg1">
                    <a:lumMod val="50000"/>
                  </a:schemeClr>
                </a:solidFill>
              </a:rPr>
              <a:t>Johnson et al., 2011,</a:t>
            </a:r>
            <a:r>
              <a:rPr lang="en-US" altLang="zh-CN" sz="1200" i="1" dirty="0">
                <a:solidFill>
                  <a:schemeClr val="bg1">
                    <a:lumMod val="50000"/>
                  </a:schemeClr>
                </a:solidFill>
              </a:rPr>
              <a:t> J. Aerosol Sci.</a:t>
            </a:r>
            <a:r>
              <a:rPr lang="en-US" altLang="zh-CN" sz="1200" dirty="0">
                <a:solidFill>
                  <a:schemeClr val="bg1">
                    <a:lumMod val="50000"/>
                  </a:schemeClr>
                </a:solidFill>
              </a:rPr>
              <a:t>, https://www.sciencedirect.com/science/article/pii/S0021850211001200</a:t>
            </a:r>
          </a:p>
        </p:txBody>
      </p:sp>
      <p:pic>
        <p:nvPicPr>
          <p:cNvPr id="9" name="Picture 8"/>
          <p:cNvPicPr>
            <a:picLocks noChangeAspect="1"/>
          </p:cNvPicPr>
          <p:nvPr/>
        </p:nvPicPr>
        <p:blipFill>
          <a:blip r:embed="rId2"/>
          <a:stretch>
            <a:fillRect/>
          </a:stretch>
        </p:blipFill>
        <p:spPr>
          <a:xfrm>
            <a:off x="71093" y="2170579"/>
            <a:ext cx="380831" cy="2090145"/>
          </a:xfrm>
          <a:prstGeom prst="rect">
            <a:avLst/>
          </a:prstGeom>
        </p:spPr>
      </p:pic>
      <p:pic>
        <p:nvPicPr>
          <p:cNvPr id="3" name="Picture 2"/>
          <p:cNvPicPr>
            <a:picLocks noChangeAspect="1"/>
          </p:cNvPicPr>
          <p:nvPr/>
        </p:nvPicPr>
        <p:blipFill>
          <a:blip r:embed="rId3"/>
          <a:stretch>
            <a:fillRect/>
          </a:stretch>
        </p:blipFill>
        <p:spPr>
          <a:xfrm>
            <a:off x="451924" y="1896825"/>
            <a:ext cx="8331845" cy="3525025"/>
          </a:xfrm>
          <a:prstGeom prst="rect">
            <a:avLst/>
          </a:prstGeom>
        </p:spPr>
      </p:pic>
      <p:sp>
        <p:nvSpPr>
          <p:cNvPr id="10" name="TextBox 9"/>
          <p:cNvSpPr txBox="1"/>
          <p:nvPr/>
        </p:nvSpPr>
        <p:spPr>
          <a:xfrm>
            <a:off x="3845490" y="5627986"/>
            <a:ext cx="1998865" cy="369332"/>
          </a:xfrm>
          <a:prstGeom prst="rect">
            <a:avLst/>
          </a:prstGeom>
          <a:noFill/>
        </p:spPr>
        <p:txBody>
          <a:bodyPr wrap="square" rtlCol="0">
            <a:spAutoFit/>
          </a:bodyPr>
          <a:lstStyle/>
          <a:p>
            <a:r>
              <a:rPr lang="en-US" b="1" dirty="0">
                <a:latin typeface="Times New Roman" panose="02020603050405020304" pitchFamily="18" charset="0"/>
                <a:cs typeface="Times New Roman" panose="02020603050405020304" pitchFamily="18" charset="0"/>
              </a:rPr>
              <a:t>Diameter (</a:t>
            </a:r>
            <a:r>
              <a:rPr lang="en-US" b="1" dirty="0">
                <a:latin typeface="Symbol" panose="05050102010706020507" pitchFamily="18" charset="2"/>
                <a:cs typeface="Times New Roman" panose="02020603050405020304" pitchFamily="18" charset="0"/>
              </a:rPr>
              <a:t>m</a:t>
            </a:r>
            <a:r>
              <a:rPr lang="en-US" b="1" dirty="0">
                <a:latin typeface="Times New Roman" panose="02020603050405020304" pitchFamily="18" charset="0"/>
                <a:cs typeface="Times New Roman" panose="02020603050405020304" pitchFamily="18" charset="0"/>
              </a:rPr>
              <a:t>m)</a:t>
            </a:r>
          </a:p>
        </p:txBody>
      </p:sp>
      <p:sp>
        <p:nvSpPr>
          <p:cNvPr id="11" name="TextBox 10"/>
          <p:cNvSpPr txBox="1"/>
          <p:nvPr/>
        </p:nvSpPr>
        <p:spPr>
          <a:xfrm>
            <a:off x="828806" y="5335102"/>
            <a:ext cx="7954963" cy="338554"/>
          </a:xfrm>
          <a:prstGeom prst="rect">
            <a:avLst/>
          </a:prstGeom>
          <a:noFill/>
        </p:spPr>
        <p:txBody>
          <a:bodyPr wrap="square" rtlCol="0">
            <a:spAutoFit/>
          </a:bodyPr>
          <a:lstStyle/>
          <a:p>
            <a:r>
              <a:rPr lang="en-US" sz="1600" dirty="0">
                <a:latin typeface="Times New Roman" panose="02020603050405020304" pitchFamily="18" charset="0"/>
                <a:cs typeface="Times New Roman" panose="02020603050405020304" pitchFamily="18" charset="0"/>
              </a:rPr>
              <a:t>0.1                                          1                                                 10                                           100</a:t>
            </a:r>
          </a:p>
        </p:txBody>
      </p:sp>
      <p:sp>
        <p:nvSpPr>
          <p:cNvPr id="12" name="TextBox 11"/>
          <p:cNvSpPr txBox="1"/>
          <p:nvPr/>
        </p:nvSpPr>
        <p:spPr>
          <a:xfrm>
            <a:off x="6827520" y="1317149"/>
            <a:ext cx="2179320" cy="120032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dirty="0"/>
              <a:t>Measured by aerodynamic particle sizer over the range 0.3-20 </a:t>
            </a:r>
            <a:r>
              <a:rPr lang="en-US" dirty="0">
                <a:sym typeface="Symbol" panose="05050102010706020507" pitchFamily="18" charset="2"/>
              </a:rPr>
              <a:t>m</a:t>
            </a:r>
            <a:r>
              <a:rPr lang="en-US" dirty="0"/>
              <a:t> </a:t>
            </a:r>
          </a:p>
        </p:txBody>
      </p:sp>
    </p:spTree>
    <p:extLst>
      <p:ext uri="{BB962C8B-B14F-4D97-AF65-F5344CB8AC3E}">
        <p14:creationId xmlns:p14="http://schemas.microsoft.com/office/powerpoint/2010/main" val="7376968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Size Distributions: Coughing</a:t>
            </a:r>
          </a:p>
        </p:txBody>
      </p:sp>
      <p:sp>
        <p:nvSpPr>
          <p:cNvPr id="4" name="Footer Placeholder 3"/>
          <p:cNvSpPr>
            <a:spLocks noGrp="1"/>
          </p:cNvSpPr>
          <p:nvPr>
            <p:ph type="ftr" sz="quarter" idx="11"/>
          </p:nvPr>
        </p:nvSpPr>
        <p:spPr/>
        <p:txBody>
          <a:bodyPr/>
          <a:lstStyle/>
          <a:p>
            <a:r>
              <a:rPr lang="en-US"/>
              <a:t>Linsey Marr, Virginia Tech, March 2020</a:t>
            </a:r>
          </a:p>
        </p:txBody>
      </p:sp>
      <p:sp>
        <p:nvSpPr>
          <p:cNvPr id="6" name="Slide Number Placeholder 5"/>
          <p:cNvSpPr>
            <a:spLocks noGrp="1"/>
          </p:cNvSpPr>
          <p:nvPr>
            <p:ph type="sldNum" sz="quarter" idx="12"/>
          </p:nvPr>
        </p:nvSpPr>
        <p:spPr/>
        <p:txBody>
          <a:bodyPr/>
          <a:lstStyle/>
          <a:p>
            <a:fld id="{6AEDFF68-3D12-46F9-A371-95D68DC1FAD3}" type="slidenum">
              <a:rPr lang="en-US" smtClean="0"/>
              <a:t>11</a:t>
            </a:fld>
            <a:endParaRPr lang="en-US"/>
          </a:p>
        </p:txBody>
      </p:sp>
      <p:pic>
        <p:nvPicPr>
          <p:cNvPr id="7" name="Picture 6"/>
          <p:cNvPicPr>
            <a:picLocks noChangeAspect="1"/>
          </p:cNvPicPr>
          <p:nvPr/>
        </p:nvPicPr>
        <p:blipFill>
          <a:blip r:embed="rId2"/>
          <a:stretch>
            <a:fillRect/>
          </a:stretch>
        </p:blipFill>
        <p:spPr>
          <a:xfrm>
            <a:off x="261509" y="1690689"/>
            <a:ext cx="8709655" cy="4321804"/>
          </a:xfrm>
          <a:prstGeom prst="rect">
            <a:avLst/>
          </a:prstGeom>
        </p:spPr>
      </p:pic>
      <p:sp>
        <p:nvSpPr>
          <p:cNvPr id="8" name="Text Box 5"/>
          <p:cNvSpPr txBox="1">
            <a:spLocks noChangeArrowheads="1"/>
          </p:cNvSpPr>
          <p:nvPr/>
        </p:nvSpPr>
        <p:spPr bwMode="auto">
          <a:xfrm>
            <a:off x="103887" y="6582976"/>
            <a:ext cx="7772400" cy="276999"/>
          </a:xfrm>
          <a:prstGeom prst="rect">
            <a:avLst/>
          </a:prstGeom>
          <a:noFill/>
          <a:ln w="9525">
            <a:noFill/>
            <a:miter lim="800000"/>
            <a:headEnd/>
            <a:tailEnd/>
          </a:ln>
        </p:spPr>
        <p:txBody>
          <a:bodyPr wrap="square" lIns="0" rIns="0">
            <a:spAutoFit/>
          </a:bodyPr>
          <a:lstStyle/>
          <a:p>
            <a:pPr>
              <a:spcBef>
                <a:spcPct val="50000"/>
              </a:spcBef>
            </a:pPr>
            <a:r>
              <a:rPr lang="en-US" altLang="zh-CN" sz="1200" dirty="0">
                <a:solidFill>
                  <a:schemeClr val="bg1">
                    <a:lumMod val="50000"/>
                  </a:schemeClr>
                </a:solidFill>
              </a:rPr>
              <a:t>Johnson et al., 2011,</a:t>
            </a:r>
            <a:r>
              <a:rPr lang="en-US" altLang="zh-CN" sz="1200" i="1" dirty="0">
                <a:solidFill>
                  <a:schemeClr val="bg1">
                    <a:lumMod val="50000"/>
                  </a:schemeClr>
                </a:solidFill>
              </a:rPr>
              <a:t> J. Aerosol Sci.</a:t>
            </a:r>
            <a:r>
              <a:rPr lang="en-US" altLang="zh-CN" sz="1200" dirty="0">
                <a:solidFill>
                  <a:schemeClr val="bg1">
                    <a:lumMod val="50000"/>
                  </a:schemeClr>
                </a:solidFill>
              </a:rPr>
              <a:t>, https://www.sciencedirect.com/science/article/pii/S0021850211001200</a:t>
            </a:r>
          </a:p>
        </p:txBody>
      </p:sp>
      <p:pic>
        <p:nvPicPr>
          <p:cNvPr id="9" name="Picture 8"/>
          <p:cNvPicPr>
            <a:picLocks noChangeAspect="1"/>
          </p:cNvPicPr>
          <p:nvPr/>
        </p:nvPicPr>
        <p:blipFill>
          <a:blip r:embed="rId3"/>
          <a:stretch>
            <a:fillRect/>
          </a:stretch>
        </p:blipFill>
        <p:spPr>
          <a:xfrm>
            <a:off x="71093" y="2170579"/>
            <a:ext cx="380831" cy="2090145"/>
          </a:xfrm>
          <a:prstGeom prst="rect">
            <a:avLst/>
          </a:prstGeom>
        </p:spPr>
      </p:pic>
      <p:sp>
        <p:nvSpPr>
          <p:cNvPr id="10" name="TextBox 9"/>
          <p:cNvSpPr txBox="1"/>
          <p:nvPr/>
        </p:nvSpPr>
        <p:spPr>
          <a:xfrm>
            <a:off x="6827520" y="1317149"/>
            <a:ext cx="2179320" cy="120032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dirty="0"/>
              <a:t>Measured by aerodynamic particle sizer over the range 0.3-20 </a:t>
            </a:r>
            <a:r>
              <a:rPr lang="en-US" dirty="0">
                <a:sym typeface="Symbol" panose="05050102010706020507" pitchFamily="18" charset="2"/>
              </a:rPr>
              <a:t>m</a:t>
            </a:r>
            <a:r>
              <a:rPr lang="en-US" dirty="0"/>
              <a:t> </a:t>
            </a:r>
          </a:p>
        </p:txBody>
      </p:sp>
    </p:spTree>
    <p:extLst>
      <p:ext uri="{BB962C8B-B14F-4D97-AF65-F5344CB8AC3E}">
        <p14:creationId xmlns:p14="http://schemas.microsoft.com/office/powerpoint/2010/main" val="40682118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Corrected Size Distributions</a:t>
            </a:r>
          </a:p>
        </p:txBody>
      </p:sp>
      <p:sp>
        <p:nvSpPr>
          <p:cNvPr id="4" name="Footer Placeholder 3"/>
          <p:cNvSpPr>
            <a:spLocks noGrp="1"/>
          </p:cNvSpPr>
          <p:nvPr>
            <p:ph type="ftr" sz="quarter" idx="11"/>
          </p:nvPr>
        </p:nvSpPr>
        <p:spPr/>
        <p:txBody>
          <a:bodyPr/>
          <a:lstStyle/>
          <a:p>
            <a:r>
              <a:rPr lang="en-US"/>
              <a:t>Linsey Marr, Virginia Tech, March 2020</a:t>
            </a:r>
          </a:p>
        </p:txBody>
      </p:sp>
      <p:sp>
        <p:nvSpPr>
          <p:cNvPr id="6" name="Slide Number Placeholder 5"/>
          <p:cNvSpPr>
            <a:spLocks noGrp="1"/>
          </p:cNvSpPr>
          <p:nvPr>
            <p:ph type="sldNum" sz="quarter" idx="12"/>
          </p:nvPr>
        </p:nvSpPr>
        <p:spPr/>
        <p:txBody>
          <a:bodyPr/>
          <a:lstStyle/>
          <a:p>
            <a:fld id="{6AEDFF68-3D12-46F9-A371-95D68DC1FAD3}" type="slidenum">
              <a:rPr lang="en-US" smtClean="0"/>
              <a:t>12</a:t>
            </a:fld>
            <a:endParaRPr lang="en-US"/>
          </a:p>
        </p:txBody>
      </p:sp>
      <p:sp>
        <p:nvSpPr>
          <p:cNvPr id="8" name="Text Box 5"/>
          <p:cNvSpPr txBox="1">
            <a:spLocks noChangeArrowheads="1"/>
          </p:cNvSpPr>
          <p:nvPr/>
        </p:nvSpPr>
        <p:spPr bwMode="auto">
          <a:xfrm>
            <a:off x="103887" y="6582976"/>
            <a:ext cx="7772400" cy="276999"/>
          </a:xfrm>
          <a:prstGeom prst="rect">
            <a:avLst/>
          </a:prstGeom>
          <a:noFill/>
          <a:ln w="9525">
            <a:noFill/>
            <a:miter lim="800000"/>
            <a:headEnd/>
            <a:tailEnd/>
          </a:ln>
        </p:spPr>
        <p:txBody>
          <a:bodyPr wrap="square" lIns="0" rIns="0">
            <a:spAutoFit/>
          </a:bodyPr>
          <a:lstStyle/>
          <a:p>
            <a:pPr>
              <a:spcBef>
                <a:spcPct val="50000"/>
              </a:spcBef>
            </a:pPr>
            <a:r>
              <a:rPr lang="en-US" altLang="zh-CN" sz="1200" dirty="0">
                <a:solidFill>
                  <a:schemeClr val="bg1">
                    <a:lumMod val="50000"/>
                  </a:schemeClr>
                </a:solidFill>
              </a:rPr>
              <a:t>Johnson et al., 2011,</a:t>
            </a:r>
            <a:r>
              <a:rPr lang="en-US" altLang="zh-CN" sz="1200" i="1" dirty="0">
                <a:solidFill>
                  <a:schemeClr val="bg1">
                    <a:lumMod val="50000"/>
                  </a:schemeClr>
                </a:solidFill>
              </a:rPr>
              <a:t> J. Aerosol Sci.</a:t>
            </a:r>
            <a:r>
              <a:rPr lang="en-US" altLang="zh-CN" sz="1200" dirty="0">
                <a:solidFill>
                  <a:schemeClr val="bg1">
                    <a:lumMod val="50000"/>
                  </a:schemeClr>
                </a:solidFill>
              </a:rPr>
              <a:t>, https://www.sciencedirect.com/science/article/pii/S0021850211001200</a:t>
            </a:r>
          </a:p>
        </p:txBody>
      </p:sp>
      <p:pic>
        <p:nvPicPr>
          <p:cNvPr id="3" name="Picture 2"/>
          <p:cNvPicPr>
            <a:picLocks noChangeAspect="1"/>
          </p:cNvPicPr>
          <p:nvPr/>
        </p:nvPicPr>
        <p:blipFill>
          <a:blip r:embed="rId3"/>
          <a:stretch>
            <a:fillRect/>
          </a:stretch>
        </p:blipFill>
        <p:spPr>
          <a:xfrm>
            <a:off x="778962" y="1338527"/>
            <a:ext cx="6964519" cy="5066118"/>
          </a:xfrm>
          <a:prstGeom prst="rect">
            <a:avLst/>
          </a:prstGeom>
        </p:spPr>
      </p:pic>
      <p:sp>
        <p:nvSpPr>
          <p:cNvPr id="5" name="Oval 4"/>
          <p:cNvSpPr/>
          <p:nvPr/>
        </p:nvSpPr>
        <p:spPr>
          <a:xfrm>
            <a:off x="4992772" y="2443875"/>
            <a:ext cx="2625449" cy="3356976"/>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7010828" y="3773885"/>
            <a:ext cx="2046840" cy="1200329"/>
          </a:xfrm>
          <a:prstGeom prst="rect">
            <a:avLst/>
          </a:prstGeom>
          <a:ln>
            <a:solidFill>
              <a:schemeClr val="accent6"/>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dirty="0"/>
              <a:t>Measured by droplet deposition analysis over the range 20-2000 </a:t>
            </a:r>
            <a:r>
              <a:rPr lang="en-US" dirty="0">
                <a:sym typeface="Symbol" panose="05050102010706020507" pitchFamily="18" charset="2"/>
              </a:rPr>
              <a:t>m</a:t>
            </a:r>
            <a:endParaRPr lang="en-US" dirty="0"/>
          </a:p>
        </p:txBody>
      </p:sp>
      <p:sp>
        <p:nvSpPr>
          <p:cNvPr id="12" name="TextBox 11"/>
          <p:cNvSpPr txBox="1"/>
          <p:nvPr/>
        </p:nvSpPr>
        <p:spPr>
          <a:xfrm>
            <a:off x="2154109" y="3553267"/>
            <a:ext cx="1891430" cy="338554"/>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1600" dirty="0">
                <a:latin typeface="Times New Roman" panose="02020603050405020304" pitchFamily="18" charset="0"/>
                <a:cs typeface="Times New Roman" panose="02020603050405020304" pitchFamily="18" charset="0"/>
              </a:rPr>
              <a:t>Speaking</a:t>
            </a:r>
          </a:p>
        </p:txBody>
      </p:sp>
      <p:sp>
        <p:nvSpPr>
          <p:cNvPr id="14" name="TextBox 13"/>
          <p:cNvSpPr txBox="1"/>
          <p:nvPr/>
        </p:nvSpPr>
        <p:spPr>
          <a:xfrm>
            <a:off x="2154109" y="5462297"/>
            <a:ext cx="1891430" cy="338554"/>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1600" dirty="0">
                <a:latin typeface="Times New Roman" panose="02020603050405020304" pitchFamily="18" charset="0"/>
                <a:cs typeface="Times New Roman" panose="02020603050405020304" pitchFamily="18" charset="0"/>
              </a:rPr>
              <a:t>Coughing</a:t>
            </a:r>
          </a:p>
        </p:txBody>
      </p:sp>
      <p:sp>
        <p:nvSpPr>
          <p:cNvPr id="15" name="TextBox 14"/>
          <p:cNvSpPr txBox="1"/>
          <p:nvPr/>
        </p:nvSpPr>
        <p:spPr>
          <a:xfrm rot="16200000">
            <a:off x="-1844866" y="3702309"/>
            <a:ext cx="4850162" cy="338554"/>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1600" dirty="0">
                <a:latin typeface="Times New Roman" panose="02020603050405020304" pitchFamily="18" charset="0"/>
                <a:cs typeface="Times New Roman" panose="02020603050405020304" pitchFamily="18" charset="0"/>
              </a:rPr>
              <a:t>Inferred number concentration in upper respiratory tract</a:t>
            </a:r>
          </a:p>
        </p:txBody>
      </p:sp>
    </p:spTree>
    <p:extLst>
      <p:ext uri="{BB962C8B-B14F-4D97-AF65-F5344CB8AC3E}">
        <p14:creationId xmlns:p14="http://schemas.microsoft.com/office/powerpoint/2010/main" val="40273069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a:t>Linsey Marr, Virginia Tech, March 2020</a:t>
            </a:r>
          </a:p>
        </p:txBody>
      </p:sp>
      <p:sp>
        <p:nvSpPr>
          <p:cNvPr id="5" name="Slide Number Placeholder 4"/>
          <p:cNvSpPr>
            <a:spLocks noGrp="1"/>
          </p:cNvSpPr>
          <p:nvPr>
            <p:ph type="sldNum" sz="quarter" idx="12"/>
          </p:nvPr>
        </p:nvSpPr>
        <p:spPr/>
        <p:txBody>
          <a:bodyPr/>
          <a:lstStyle/>
          <a:p>
            <a:fld id="{6AEDFF68-3D12-46F9-A371-95D68DC1FAD3}" type="slidenum">
              <a:rPr lang="en-US" smtClean="0"/>
              <a:t>13</a:t>
            </a:fld>
            <a:endParaRPr lang="en-US"/>
          </a:p>
        </p:txBody>
      </p:sp>
      <p:sp>
        <p:nvSpPr>
          <p:cNvPr id="2" name="Title 1"/>
          <p:cNvSpPr>
            <a:spLocks noGrp="1"/>
          </p:cNvSpPr>
          <p:nvPr>
            <p:ph type="title" idx="4294967295"/>
          </p:nvPr>
        </p:nvSpPr>
        <p:spPr>
          <a:xfrm>
            <a:off x="739035" y="1066584"/>
            <a:ext cx="7954028" cy="2177657"/>
          </a:xfrm>
        </p:spPr>
        <p:txBody>
          <a:bodyPr>
            <a:normAutofit/>
          </a:bodyPr>
          <a:lstStyle/>
          <a:p>
            <a:r>
              <a:rPr lang="en-US" dirty="0">
                <a:solidFill>
                  <a:schemeClr val="bg1"/>
                </a:solidFill>
              </a:rPr>
              <a:t>Breathing, talking, and coughing release droplets that range from submicron to millimeter in size.</a:t>
            </a:r>
          </a:p>
        </p:txBody>
      </p:sp>
      <p:sp>
        <p:nvSpPr>
          <p:cNvPr id="6" name="Title 1"/>
          <p:cNvSpPr txBox="1">
            <a:spLocks/>
          </p:cNvSpPr>
          <p:nvPr/>
        </p:nvSpPr>
        <p:spPr>
          <a:xfrm>
            <a:off x="739035" y="3485999"/>
            <a:ext cx="7954028" cy="217765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solidFill>
                  <a:schemeClr val="bg1"/>
                </a:solidFill>
              </a:rPr>
              <a:t>What size droplets carry viruses?</a:t>
            </a:r>
          </a:p>
        </p:txBody>
      </p:sp>
    </p:spTree>
    <p:extLst>
      <p:ext uri="{BB962C8B-B14F-4D97-AF65-F5344CB8AC3E}">
        <p14:creationId xmlns:p14="http://schemas.microsoft.com/office/powerpoint/2010/main" val="12513053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Virus Detection Methods</a:t>
            </a:r>
          </a:p>
        </p:txBody>
      </p:sp>
      <p:sp>
        <p:nvSpPr>
          <p:cNvPr id="3" name="Content Placeholder 2"/>
          <p:cNvSpPr>
            <a:spLocks noGrp="1"/>
          </p:cNvSpPr>
          <p:nvPr>
            <p:ph idx="1"/>
          </p:nvPr>
        </p:nvSpPr>
        <p:spPr>
          <a:xfrm>
            <a:off x="628650" y="1825625"/>
            <a:ext cx="4381761" cy="4351338"/>
          </a:xfrm>
        </p:spPr>
        <p:txBody>
          <a:bodyPr>
            <a:normAutofit/>
          </a:bodyPr>
          <a:lstStyle/>
          <a:p>
            <a:pPr marL="514350" indent="-514350">
              <a:buFont typeface="+mj-lt"/>
              <a:buAutoNum type="arabicPeriod"/>
            </a:pPr>
            <a:r>
              <a:rPr lang="en-US" dirty="0"/>
              <a:t>Total virus</a:t>
            </a:r>
          </a:p>
          <a:p>
            <a:pPr lvl="1"/>
            <a:r>
              <a:rPr lang="en-US" dirty="0"/>
              <a:t>Number of genome copies (GC) determined by molecular techniques (quantitative polymerase chain reaction, qPCR)</a:t>
            </a:r>
          </a:p>
          <a:p>
            <a:pPr lvl="1"/>
            <a:r>
              <a:rPr lang="en-US" dirty="0"/>
              <a:t>Reflects number of viruses with intact DNA or RNA</a:t>
            </a:r>
          </a:p>
          <a:p>
            <a:pPr lvl="1"/>
            <a:r>
              <a:rPr lang="en-US" dirty="0"/>
              <a:t>Does NOT indicate whether virus is infectious or not</a:t>
            </a:r>
          </a:p>
        </p:txBody>
      </p:sp>
      <p:sp>
        <p:nvSpPr>
          <p:cNvPr id="4" name="Footer Placeholder 3"/>
          <p:cNvSpPr>
            <a:spLocks noGrp="1"/>
          </p:cNvSpPr>
          <p:nvPr>
            <p:ph type="ftr" sz="quarter" idx="11"/>
          </p:nvPr>
        </p:nvSpPr>
        <p:spPr/>
        <p:txBody>
          <a:bodyPr/>
          <a:lstStyle/>
          <a:p>
            <a:r>
              <a:rPr lang="en-US"/>
              <a:t>Linsey Marr, Virginia Tech, March 2020</a:t>
            </a:r>
          </a:p>
        </p:txBody>
      </p:sp>
      <p:sp>
        <p:nvSpPr>
          <p:cNvPr id="5" name="Slide Number Placeholder 4"/>
          <p:cNvSpPr>
            <a:spLocks noGrp="1"/>
          </p:cNvSpPr>
          <p:nvPr>
            <p:ph type="sldNum" sz="quarter" idx="12"/>
          </p:nvPr>
        </p:nvSpPr>
        <p:spPr/>
        <p:txBody>
          <a:bodyPr/>
          <a:lstStyle/>
          <a:p>
            <a:fld id="{6AEDFF68-3D12-46F9-A371-95D68DC1FAD3}" type="slidenum">
              <a:rPr lang="en-US" smtClean="0"/>
              <a:t>14</a:t>
            </a:fld>
            <a:endParaRPr lang="en-US"/>
          </a:p>
        </p:txBody>
      </p:sp>
      <p:sp>
        <p:nvSpPr>
          <p:cNvPr id="7" name="Text Box 5"/>
          <p:cNvSpPr txBox="1">
            <a:spLocks noChangeArrowheads="1"/>
          </p:cNvSpPr>
          <p:nvPr/>
        </p:nvSpPr>
        <p:spPr bwMode="auto">
          <a:xfrm>
            <a:off x="103887" y="6582976"/>
            <a:ext cx="7772400" cy="276999"/>
          </a:xfrm>
          <a:prstGeom prst="rect">
            <a:avLst/>
          </a:prstGeom>
          <a:noFill/>
          <a:ln w="9525">
            <a:noFill/>
            <a:miter lim="800000"/>
            <a:headEnd/>
            <a:tailEnd/>
          </a:ln>
        </p:spPr>
        <p:txBody>
          <a:bodyPr wrap="square" lIns="0" rIns="0">
            <a:spAutoFit/>
          </a:bodyPr>
          <a:lstStyle/>
          <a:p>
            <a:pPr>
              <a:spcBef>
                <a:spcPct val="50000"/>
              </a:spcBef>
            </a:pPr>
            <a:r>
              <a:rPr lang="en-US" altLang="zh-CN" sz="1200" dirty="0">
                <a:solidFill>
                  <a:schemeClr val="bg1">
                    <a:lumMod val="50000"/>
                  </a:schemeClr>
                </a:solidFill>
              </a:rPr>
              <a:t>https://www.cdc.gov/flu/resource-center/freeresources/graphics/images.htm</a:t>
            </a: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97468" y="1419612"/>
            <a:ext cx="4346532" cy="4272020"/>
          </a:xfrm>
          <a:prstGeom prst="rect">
            <a:avLst/>
          </a:prstGeom>
        </p:spPr>
      </p:pic>
      <p:cxnSp>
        <p:nvCxnSpPr>
          <p:cNvPr id="10" name="Straight Arrow Connector 9"/>
          <p:cNvCxnSpPr/>
          <p:nvPr/>
        </p:nvCxnSpPr>
        <p:spPr>
          <a:xfrm flipV="1">
            <a:off x="5436296" y="4133589"/>
            <a:ext cx="538619" cy="1558043"/>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4334005" y="5700826"/>
            <a:ext cx="2442575" cy="646331"/>
          </a:xfrm>
          <a:prstGeom prst="rect">
            <a:avLst/>
          </a:prstGeom>
          <a:noFill/>
        </p:spPr>
        <p:txBody>
          <a:bodyPr wrap="square" rtlCol="0">
            <a:spAutoFit/>
          </a:bodyPr>
          <a:lstStyle/>
          <a:p>
            <a:r>
              <a:rPr lang="en-US" dirty="0">
                <a:solidFill>
                  <a:schemeClr val="accent6"/>
                </a:solidFill>
              </a:rPr>
              <a:t>RNA is wrapped around the ribonucleoprotein</a:t>
            </a:r>
          </a:p>
        </p:txBody>
      </p:sp>
    </p:spTree>
    <p:extLst>
      <p:ext uri="{BB962C8B-B14F-4D97-AF65-F5344CB8AC3E}">
        <p14:creationId xmlns:p14="http://schemas.microsoft.com/office/powerpoint/2010/main" val="18569619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Virus Detection Methods</a:t>
            </a:r>
          </a:p>
        </p:txBody>
      </p:sp>
      <p:sp>
        <p:nvSpPr>
          <p:cNvPr id="3" name="Content Placeholder 2"/>
          <p:cNvSpPr>
            <a:spLocks noGrp="1"/>
          </p:cNvSpPr>
          <p:nvPr>
            <p:ph idx="1"/>
          </p:nvPr>
        </p:nvSpPr>
        <p:spPr>
          <a:xfrm>
            <a:off x="628650" y="1825625"/>
            <a:ext cx="7886700" cy="4351338"/>
          </a:xfrm>
        </p:spPr>
        <p:txBody>
          <a:bodyPr>
            <a:normAutofit/>
          </a:bodyPr>
          <a:lstStyle/>
          <a:p>
            <a:pPr marL="514350" indent="-514350">
              <a:buFont typeface="+mj-lt"/>
              <a:buAutoNum type="arabicPeriod" startAt="2"/>
            </a:pPr>
            <a:r>
              <a:rPr lang="en-US" dirty="0"/>
              <a:t>Infectious virus</a:t>
            </a:r>
          </a:p>
          <a:p>
            <a:pPr lvl="1"/>
            <a:r>
              <a:rPr lang="en-US" dirty="0"/>
              <a:t>Number of viruses that are able</a:t>
            </a:r>
            <a:br>
              <a:rPr lang="en-US" dirty="0"/>
            </a:br>
            <a:r>
              <a:rPr lang="en-US" dirty="0"/>
              <a:t>to infect cells determined by</a:t>
            </a:r>
            <a:br>
              <a:rPr lang="en-US" dirty="0"/>
            </a:br>
            <a:r>
              <a:rPr lang="en-US" dirty="0"/>
              <a:t>culture (growing)</a:t>
            </a:r>
          </a:p>
          <a:p>
            <a:pPr lvl="1"/>
            <a:r>
              <a:rPr lang="en-US" dirty="0"/>
              <a:t>PFU = plaque forming units,</a:t>
            </a:r>
            <a:br>
              <a:rPr lang="en-US" dirty="0"/>
            </a:br>
            <a:r>
              <a:rPr lang="en-US" dirty="0"/>
              <a:t>number of viruses capable of</a:t>
            </a:r>
            <a:br>
              <a:rPr lang="en-US" dirty="0"/>
            </a:br>
            <a:r>
              <a:rPr lang="en-US" dirty="0"/>
              <a:t>forming plaques on host cells,</a:t>
            </a:r>
            <a:br>
              <a:rPr lang="en-US" dirty="0"/>
            </a:br>
            <a:r>
              <a:rPr lang="en-US" dirty="0"/>
              <a:t>focus forming units (FFU) are</a:t>
            </a:r>
            <a:br>
              <a:rPr lang="en-US" dirty="0"/>
            </a:br>
            <a:r>
              <a:rPr lang="en-US" dirty="0"/>
              <a:t>related</a:t>
            </a:r>
          </a:p>
          <a:p>
            <a:pPr lvl="1"/>
            <a:r>
              <a:rPr lang="en-US" dirty="0"/>
              <a:t>TCID</a:t>
            </a:r>
            <a:r>
              <a:rPr lang="en-US" baseline="-25000" dirty="0"/>
              <a:t>50</a:t>
            </a:r>
            <a:r>
              <a:rPr lang="en-US" dirty="0"/>
              <a:t> = median tissue culture infectious dose, concentration at which half of cells are infected after being exposed to the sample</a:t>
            </a:r>
          </a:p>
        </p:txBody>
      </p:sp>
      <p:sp>
        <p:nvSpPr>
          <p:cNvPr id="4" name="Footer Placeholder 3"/>
          <p:cNvSpPr>
            <a:spLocks noGrp="1"/>
          </p:cNvSpPr>
          <p:nvPr>
            <p:ph type="ftr" sz="quarter" idx="11"/>
          </p:nvPr>
        </p:nvSpPr>
        <p:spPr/>
        <p:txBody>
          <a:bodyPr/>
          <a:lstStyle/>
          <a:p>
            <a:r>
              <a:rPr lang="en-US"/>
              <a:t>Linsey Marr, Virginia Tech, March 2020</a:t>
            </a:r>
          </a:p>
        </p:txBody>
      </p:sp>
      <p:sp>
        <p:nvSpPr>
          <p:cNvPr id="5" name="Slide Number Placeholder 4"/>
          <p:cNvSpPr>
            <a:spLocks noGrp="1"/>
          </p:cNvSpPr>
          <p:nvPr>
            <p:ph type="sldNum" sz="quarter" idx="12"/>
          </p:nvPr>
        </p:nvSpPr>
        <p:spPr/>
        <p:txBody>
          <a:bodyPr/>
          <a:lstStyle/>
          <a:p>
            <a:fld id="{6AEDFF68-3D12-46F9-A371-95D68DC1FAD3}" type="slidenum">
              <a:rPr lang="en-US" smtClean="0"/>
              <a:t>15</a:t>
            </a:fld>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3629" y="2368251"/>
            <a:ext cx="3394902" cy="2260035"/>
          </a:xfrm>
          <a:prstGeom prst="rect">
            <a:avLst/>
          </a:prstGeom>
        </p:spPr>
      </p:pic>
      <p:sp>
        <p:nvSpPr>
          <p:cNvPr id="7" name="Text Box 5"/>
          <p:cNvSpPr txBox="1">
            <a:spLocks noChangeArrowheads="1"/>
          </p:cNvSpPr>
          <p:nvPr/>
        </p:nvSpPr>
        <p:spPr bwMode="auto">
          <a:xfrm>
            <a:off x="103887" y="6582976"/>
            <a:ext cx="7772400" cy="276999"/>
          </a:xfrm>
          <a:prstGeom prst="rect">
            <a:avLst/>
          </a:prstGeom>
          <a:noFill/>
          <a:ln w="9525">
            <a:noFill/>
            <a:miter lim="800000"/>
            <a:headEnd/>
            <a:tailEnd/>
          </a:ln>
        </p:spPr>
        <p:txBody>
          <a:bodyPr wrap="square" lIns="0" rIns="0">
            <a:spAutoFit/>
          </a:bodyPr>
          <a:lstStyle/>
          <a:p>
            <a:pPr>
              <a:spcBef>
                <a:spcPct val="50000"/>
              </a:spcBef>
            </a:pPr>
            <a:r>
              <a:rPr lang="en-US" altLang="zh-CN" sz="1200" dirty="0">
                <a:solidFill>
                  <a:schemeClr val="bg1">
                    <a:lumMod val="50000"/>
                  </a:schemeClr>
                </a:solidFill>
              </a:rPr>
              <a:t>https://phil.cdc.gov/Details.aspx?pid=23213</a:t>
            </a:r>
          </a:p>
        </p:txBody>
      </p:sp>
    </p:spTree>
    <p:extLst>
      <p:ext uri="{BB962C8B-B14F-4D97-AF65-F5344CB8AC3E}">
        <p14:creationId xmlns:p14="http://schemas.microsoft.com/office/powerpoint/2010/main" val="14487246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Relationship Between the Two Methods for Flu Virus</a:t>
            </a:r>
          </a:p>
        </p:txBody>
      </p:sp>
      <p:sp>
        <p:nvSpPr>
          <p:cNvPr id="4" name="Footer Placeholder 3"/>
          <p:cNvSpPr>
            <a:spLocks noGrp="1"/>
          </p:cNvSpPr>
          <p:nvPr>
            <p:ph type="ftr" sz="quarter" idx="11"/>
          </p:nvPr>
        </p:nvSpPr>
        <p:spPr/>
        <p:txBody>
          <a:bodyPr/>
          <a:lstStyle/>
          <a:p>
            <a:r>
              <a:rPr lang="en-US"/>
              <a:t>Linsey Marr, Virginia Tech, March 2020</a:t>
            </a:r>
          </a:p>
        </p:txBody>
      </p:sp>
      <p:sp>
        <p:nvSpPr>
          <p:cNvPr id="5" name="Slide Number Placeholder 4"/>
          <p:cNvSpPr>
            <a:spLocks noGrp="1"/>
          </p:cNvSpPr>
          <p:nvPr>
            <p:ph type="sldNum" sz="quarter" idx="12"/>
          </p:nvPr>
        </p:nvSpPr>
        <p:spPr/>
        <p:txBody>
          <a:bodyPr/>
          <a:lstStyle/>
          <a:p>
            <a:fld id="{6AEDFF68-3D12-46F9-A371-95D68DC1FAD3}" type="slidenum">
              <a:rPr lang="en-US" smtClean="0"/>
              <a:t>16</a:t>
            </a:fld>
            <a:endParaRPr lang="en-US"/>
          </a:p>
        </p:txBody>
      </p:sp>
      <p:pic>
        <p:nvPicPr>
          <p:cNvPr id="6" name="Picture 5"/>
          <p:cNvPicPr>
            <a:picLocks noChangeAspect="1"/>
          </p:cNvPicPr>
          <p:nvPr/>
        </p:nvPicPr>
        <p:blipFill rotWithShape="1">
          <a:blip r:embed="rId2"/>
          <a:srcRect t="1068"/>
          <a:stretch/>
        </p:blipFill>
        <p:spPr>
          <a:xfrm>
            <a:off x="983154" y="1689855"/>
            <a:ext cx="4684734" cy="4667331"/>
          </a:xfrm>
          <a:prstGeom prst="rect">
            <a:avLst/>
          </a:prstGeom>
        </p:spPr>
      </p:pic>
      <p:sp>
        <p:nvSpPr>
          <p:cNvPr id="7" name="Text Box 5"/>
          <p:cNvSpPr txBox="1">
            <a:spLocks noChangeArrowheads="1"/>
          </p:cNvSpPr>
          <p:nvPr/>
        </p:nvSpPr>
        <p:spPr bwMode="auto">
          <a:xfrm>
            <a:off x="103887" y="6582976"/>
            <a:ext cx="7772400" cy="276999"/>
          </a:xfrm>
          <a:prstGeom prst="rect">
            <a:avLst/>
          </a:prstGeom>
          <a:noFill/>
          <a:ln w="9525">
            <a:noFill/>
            <a:miter lim="800000"/>
            <a:headEnd/>
            <a:tailEnd/>
          </a:ln>
        </p:spPr>
        <p:txBody>
          <a:bodyPr wrap="square" lIns="0" rIns="0">
            <a:spAutoFit/>
          </a:bodyPr>
          <a:lstStyle/>
          <a:p>
            <a:pPr>
              <a:spcBef>
                <a:spcPct val="50000"/>
              </a:spcBef>
            </a:pPr>
            <a:r>
              <a:rPr lang="en-US" altLang="zh-CN" sz="1200" dirty="0">
                <a:solidFill>
                  <a:schemeClr val="bg1">
                    <a:lumMod val="50000"/>
                  </a:schemeClr>
                </a:solidFill>
              </a:rPr>
              <a:t>Yan et al., 2018, </a:t>
            </a:r>
            <a:r>
              <a:rPr lang="en-US" altLang="zh-CN" sz="1200" i="1" dirty="0">
                <a:solidFill>
                  <a:schemeClr val="bg1">
                    <a:lumMod val="50000"/>
                  </a:schemeClr>
                </a:solidFill>
              </a:rPr>
              <a:t>PNAS</a:t>
            </a:r>
            <a:r>
              <a:rPr lang="en-US" altLang="zh-CN" sz="1200" dirty="0">
                <a:solidFill>
                  <a:schemeClr val="bg1">
                    <a:lumMod val="50000"/>
                  </a:schemeClr>
                </a:solidFill>
              </a:rPr>
              <a:t>, https://www.ncbi.nlm.nih.gov/pubmed/29348203</a:t>
            </a:r>
          </a:p>
        </p:txBody>
      </p:sp>
      <p:sp>
        <p:nvSpPr>
          <p:cNvPr id="8" name="TextBox 7"/>
          <p:cNvSpPr txBox="1"/>
          <p:nvPr/>
        </p:nvSpPr>
        <p:spPr>
          <a:xfrm>
            <a:off x="6087414" y="2647249"/>
            <a:ext cx="2339827" cy="2308324"/>
          </a:xfrm>
          <a:prstGeom prst="rect">
            <a:avLst/>
          </a:prstGeom>
          <a:ln>
            <a:solidFill>
              <a:srgbClr val="C00000"/>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2400" dirty="0"/>
              <a:t>There is a weak, but significant, correlation between virus RNA copies and infectious virus.</a:t>
            </a:r>
          </a:p>
        </p:txBody>
      </p:sp>
    </p:spTree>
    <p:extLst>
      <p:ext uri="{BB962C8B-B14F-4D97-AF65-F5344CB8AC3E}">
        <p14:creationId xmlns:p14="http://schemas.microsoft.com/office/powerpoint/2010/main" val="42479121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2942" y="613694"/>
            <a:ext cx="2668044" cy="5139455"/>
          </a:xfrm>
        </p:spPr>
        <p:txBody>
          <a:bodyPr>
            <a:normAutofit/>
          </a:bodyPr>
          <a:lstStyle/>
          <a:p>
            <a:r>
              <a:rPr lang="en-US" dirty="0"/>
              <a:t>Amount of Flu Virus in Coarse vs. Fine Droplets (Particles) in Exhaled Breath</a:t>
            </a:r>
          </a:p>
        </p:txBody>
      </p:sp>
      <p:sp>
        <p:nvSpPr>
          <p:cNvPr id="4" name="Footer Placeholder 3"/>
          <p:cNvSpPr>
            <a:spLocks noGrp="1"/>
          </p:cNvSpPr>
          <p:nvPr>
            <p:ph type="ftr" sz="quarter" idx="11"/>
          </p:nvPr>
        </p:nvSpPr>
        <p:spPr/>
        <p:txBody>
          <a:bodyPr/>
          <a:lstStyle/>
          <a:p>
            <a:r>
              <a:rPr lang="en-US"/>
              <a:t>Linsey Marr, Virginia Tech, March 2020</a:t>
            </a:r>
          </a:p>
        </p:txBody>
      </p:sp>
      <p:sp>
        <p:nvSpPr>
          <p:cNvPr id="5" name="Slide Number Placeholder 4"/>
          <p:cNvSpPr>
            <a:spLocks noGrp="1"/>
          </p:cNvSpPr>
          <p:nvPr>
            <p:ph type="sldNum" sz="quarter" idx="12"/>
          </p:nvPr>
        </p:nvSpPr>
        <p:spPr/>
        <p:txBody>
          <a:bodyPr/>
          <a:lstStyle/>
          <a:p>
            <a:fld id="{6AEDFF68-3D12-46F9-A371-95D68DC1FAD3}" type="slidenum">
              <a:rPr lang="en-US" smtClean="0"/>
              <a:t>17</a:t>
            </a:fld>
            <a:endParaRPr lang="en-US"/>
          </a:p>
        </p:txBody>
      </p:sp>
      <p:pic>
        <p:nvPicPr>
          <p:cNvPr id="7" name="Picture 6"/>
          <p:cNvPicPr>
            <a:picLocks noChangeAspect="1"/>
          </p:cNvPicPr>
          <p:nvPr/>
        </p:nvPicPr>
        <p:blipFill>
          <a:blip r:embed="rId2"/>
          <a:stretch>
            <a:fillRect/>
          </a:stretch>
        </p:blipFill>
        <p:spPr>
          <a:xfrm>
            <a:off x="2768252" y="1"/>
            <a:ext cx="6375748" cy="6366842"/>
          </a:xfrm>
          <a:prstGeom prst="rect">
            <a:avLst/>
          </a:prstGeom>
        </p:spPr>
      </p:pic>
      <p:sp>
        <p:nvSpPr>
          <p:cNvPr id="8" name="TextBox 7"/>
          <p:cNvSpPr txBox="1"/>
          <p:nvPr/>
        </p:nvSpPr>
        <p:spPr>
          <a:xfrm>
            <a:off x="0" y="6593482"/>
            <a:ext cx="9144000" cy="276999"/>
          </a:xfrm>
          <a:prstGeom prst="rect">
            <a:avLst/>
          </a:prstGeom>
          <a:noFill/>
        </p:spPr>
        <p:txBody>
          <a:bodyPr wrap="square" rtlCol="0">
            <a:spAutoFit/>
          </a:bodyPr>
          <a:lstStyle/>
          <a:p>
            <a:r>
              <a:rPr lang="en-US" sz="1200" dirty="0">
                <a:solidFill>
                  <a:schemeClr val="bg1">
                    <a:lumMod val="50000"/>
                  </a:schemeClr>
                </a:solidFill>
                <a:cs typeface="Arial" panose="020B0604020202020204" pitchFamily="34" charset="0"/>
              </a:rPr>
              <a:t>Milton et al., 2013, </a:t>
            </a:r>
            <a:r>
              <a:rPr lang="en-US" sz="1200" i="1" dirty="0" err="1">
                <a:solidFill>
                  <a:schemeClr val="bg1">
                    <a:lumMod val="50000"/>
                  </a:schemeClr>
                </a:solidFill>
                <a:cs typeface="Arial" panose="020B0604020202020204" pitchFamily="34" charset="0"/>
              </a:rPr>
              <a:t>PLoS</a:t>
            </a:r>
            <a:r>
              <a:rPr lang="en-US" sz="1200" i="1" dirty="0">
                <a:solidFill>
                  <a:schemeClr val="bg1">
                    <a:lumMod val="50000"/>
                  </a:schemeClr>
                </a:solidFill>
                <a:cs typeface="Arial" panose="020B0604020202020204" pitchFamily="34" charset="0"/>
              </a:rPr>
              <a:t> Pathogens</a:t>
            </a:r>
            <a:r>
              <a:rPr lang="en-US" sz="1200" dirty="0">
                <a:solidFill>
                  <a:schemeClr val="bg1">
                    <a:lumMod val="50000"/>
                  </a:schemeClr>
                </a:solidFill>
                <a:cs typeface="Arial" panose="020B0604020202020204" pitchFamily="34" charset="0"/>
              </a:rPr>
              <a:t>, https://www.ncbi.nlm.nih.gov/pubmed/23505369</a:t>
            </a:r>
          </a:p>
        </p:txBody>
      </p:sp>
    </p:spTree>
    <p:extLst>
      <p:ext uri="{BB962C8B-B14F-4D97-AF65-F5344CB8AC3E}">
        <p14:creationId xmlns:p14="http://schemas.microsoft.com/office/powerpoint/2010/main" val="35397070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Flu Virus in Droplets (Aerosols)</a:t>
            </a:r>
          </a:p>
        </p:txBody>
      </p:sp>
      <p:sp>
        <p:nvSpPr>
          <p:cNvPr id="4" name="Footer Placeholder 3"/>
          <p:cNvSpPr>
            <a:spLocks noGrp="1"/>
          </p:cNvSpPr>
          <p:nvPr>
            <p:ph type="ftr" sz="quarter" idx="11"/>
          </p:nvPr>
        </p:nvSpPr>
        <p:spPr/>
        <p:txBody>
          <a:bodyPr/>
          <a:lstStyle/>
          <a:p>
            <a:r>
              <a:rPr lang="en-US"/>
              <a:t>Linsey Marr, Virginia Tech, March 2020</a:t>
            </a:r>
          </a:p>
        </p:txBody>
      </p:sp>
      <p:sp>
        <p:nvSpPr>
          <p:cNvPr id="5" name="Slide Number Placeholder 4"/>
          <p:cNvSpPr>
            <a:spLocks noGrp="1"/>
          </p:cNvSpPr>
          <p:nvPr>
            <p:ph type="sldNum" sz="quarter" idx="12"/>
          </p:nvPr>
        </p:nvSpPr>
        <p:spPr/>
        <p:txBody>
          <a:bodyPr/>
          <a:lstStyle/>
          <a:p>
            <a:fld id="{6AEDFF68-3D12-46F9-A371-95D68DC1FAD3}" type="slidenum">
              <a:rPr lang="en-US" smtClean="0"/>
              <a:t>18</a:t>
            </a:fld>
            <a:endParaRPr lang="en-US"/>
          </a:p>
        </p:txBody>
      </p:sp>
      <p:pic>
        <p:nvPicPr>
          <p:cNvPr id="8" name="Picture 7"/>
          <p:cNvPicPr>
            <a:picLocks noChangeAspect="1"/>
          </p:cNvPicPr>
          <p:nvPr/>
        </p:nvPicPr>
        <p:blipFill>
          <a:blip r:embed="rId2"/>
          <a:stretch>
            <a:fillRect/>
          </a:stretch>
        </p:blipFill>
        <p:spPr>
          <a:xfrm>
            <a:off x="628650" y="1766539"/>
            <a:ext cx="7724732" cy="4589812"/>
          </a:xfrm>
          <a:prstGeom prst="rect">
            <a:avLst/>
          </a:prstGeom>
        </p:spPr>
      </p:pic>
      <p:sp>
        <p:nvSpPr>
          <p:cNvPr id="3" name="TextBox 2"/>
          <p:cNvSpPr txBox="1"/>
          <p:nvPr/>
        </p:nvSpPr>
        <p:spPr>
          <a:xfrm>
            <a:off x="1640909" y="1736262"/>
            <a:ext cx="2392001" cy="369332"/>
          </a:xfrm>
          <a:prstGeom prst="rect">
            <a:avLst/>
          </a:prstGeom>
          <a:noFill/>
        </p:spPr>
        <p:txBody>
          <a:bodyPr wrap="none" rtlCol="0">
            <a:spAutoFit/>
          </a:bodyPr>
          <a:lstStyle/>
          <a:p>
            <a:r>
              <a:rPr lang="en-US" dirty="0"/>
              <a:t>coarse aerosols &gt; 5 </a:t>
            </a:r>
            <a:r>
              <a:rPr lang="en-US" dirty="0">
                <a:sym typeface="Symbol" panose="05050102010706020507" pitchFamily="18" charset="2"/>
              </a:rPr>
              <a:t>m</a:t>
            </a:r>
            <a:endParaRPr lang="en-US" dirty="0"/>
          </a:p>
        </p:txBody>
      </p:sp>
      <p:sp>
        <p:nvSpPr>
          <p:cNvPr id="7" name="TextBox 6"/>
          <p:cNvSpPr txBox="1"/>
          <p:nvPr/>
        </p:nvSpPr>
        <p:spPr>
          <a:xfrm>
            <a:off x="5751534" y="1766539"/>
            <a:ext cx="2085314" cy="369332"/>
          </a:xfrm>
          <a:prstGeom prst="rect">
            <a:avLst/>
          </a:prstGeom>
          <a:noFill/>
        </p:spPr>
        <p:txBody>
          <a:bodyPr wrap="none" rtlCol="0">
            <a:spAutoFit/>
          </a:bodyPr>
          <a:lstStyle/>
          <a:p>
            <a:r>
              <a:rPr lang="en-US" dirty="0"/>
              <a:t>fine aerosols &lt; 5 </a:t>
            </a:r>
            <a:r>
              <a:rPr lang="en-US" dirty="0">
                <a:sym typeface="Symbol" panose="05050102010706020507" pitchFamily="18" charset="2"/>
              </a:rPr>
              <a:t>m</a:t>
            </a:r>
            <a:endParaRPr lang="en-US" dirty="0"/>
          </a:p>
        </p:txBody>
      </p:sp>
      <p:sp>
        <p:nvSpPr>
          <p:cNvPr id="9" name="TextBox 8"/>
          <p:cNvSpPr txBox="1"/>
          <p:nvPr/>
        </p:nvSpPr>
        <p:spPr>
          <a:xfrm>
            <a:off x="5904742" y="6211669"/>
            <a:ext cx="3163815" cy="646331"/>
          </a:xfrm>
          <a:prstGeom prst="rect">
            <a:avLst/>
          </a:prstGeom>
          <a:noFill/>
        </p:spPr>
        <p:txBody>
          <a:bodyPr wrap="none" rtlCol="0">
            <a:spAutoFit/>
          </a:bodyPr>
          <a:lstStyle/>
          <a:p>
            <a:r>
              <a:rPr lang="en-US" dirty="0"/>
              <a:t>30-min sample</a:t>
            </a:r>
          </a:p>
          <a:p>
            <a:r>
              <a:rPr lang="en-US" dirty="0"/>
              <a:t>recite alphabet at 5, 15, 25  min</a:t>
            </a:r>
          </a:p>
        </p:txBody>
      </p:sp>
      <p:sp>
        <p:nvSpPr>
          <p:cNvPr id="10" name="Text Box 5"/>
          <p:cNvSpPr txBox="1">
            <a:spLocks noChangeArrowheads="1"/>
          </p:cNvSpPr>
          <p:nvPr/>
        </p:nvSpPr>
        <p:spPr bwMode="auto">
          <a:xfrm>
            <a:off x="103887" y="6582976"/>
            <a:ext cx="7772400" cy="276999"/>
          </a:xfrm>
          <a:prstGeom prst="rect">
            <a:avLst/>
          </a:prstGeom>
          <a:noFill/>
          <a:ln w="9525">
            <a:noFill/>
            <a:miter lim="800000"/>
            <a:headEnd/>
            <a:tailEnd/>
          </a:ln>
        </p:spPr>
        <p:txBody>
          <a:bodyPr wrap="square" lIns="0" rIns="0">
            <a:spAutoFit/>
          </a:bodyPr>
          <a:lstStyle/>
          <a:p>
            <a:pPr>
              <a:spcBef>
                <a:spcPct val="50000"/>
              </a:spcBef>
            </a:pPr>
            <a:r>
              <a:rPr lang="en-US" altLang="zh-CN" sz="1200" dirty="0">
                <a:solidFill>
                  <a:schemeClr val="bg1">
                    <a:lumMod val="50000"/>
                  </a:schemeClr>
                </a:solidFill>
              </a:rPr>
              <a:t>Yan et al., 2018, </a:t>
            </a:r>
            <a:r>
              <a:rPr lang="en-US" altLang="zh-CN" sz="1200" i="1" dirty="0">
                <a:solidFill>
                  <a:schemeClr val="bg1">
                    <a:lumMod val="50000"/>
                  </a:schemeClr>
                </a:solidFill>
              </a:rPr>
              <a:t>PNAS</a:t>
            </a:r>
            <a:r>
              <a:rPr lang="en-US" altLang="zh-CN" sz="1200" dirty="0">
                <a:solidFill>
                  <a:schemeClr val="bg1">
                    <a:lumMod val="50000"/>
                  </a:schemeClr>
                </a:solidFill>
              </a:rPr>
              <a:t>, https://www.ncbi.nlm.nih.gov/pubmed/29348203</a:t>
            </a:r>
          </a:p>
        </p:txBody>
      </p:sp>
    </p:spTree>
    <p:extLst>
      <p:ext uri="{BB962C8B-B14F-4D97-AF65-F5344CB8AC3E}">
        <p14:creationId xmlns:p14="http://schemas.microsoft.com/office/powerpoint/2010/main" val="12037683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a:t>Linsey Marr, Virginia Tech, March 2020</a:t>
            </a:r>
          </a:p>
        </p:txBody>
      </p:sp>
      <p:sp>
        <p:nvSpPr>
          <p:cNvPr id="5" name="Slide Number Placeholder 4"/>
          <p:cNvSpPr>
            <a:spLocks noGrp="1"/>
          </p:cNvSpPr>
          <p:nvPr>
            <p:ph type="sldNum" sz="quarter" idx="12"/>
          </p:nvPr>
        </p:nvSpPr>
        <p:spPr/>
        <p:txBody>
          <a:bodyPr/>
          <a:lstStyle/>
          <a:p>
            <a:fld id="{6AEDFF68-3D12-46F9-A371-95D68DC1FAD3}" type="slidenum">
              <a:rPr lang="en-US" smtClean="0"/>
              <a:t>19</a:t>
            </a:fld>
            <a:endParaRPr lang="en-US"/>
          </a:p>
        </p:txBody>
      </p:sp>
      <p:sp>
        <p:nvSpPr>
          <p:cNvPr id="2" name="Title 1"/>
          <p:cNvSpPr>
            <a:spLocks noGrp="1"/>
          </p:cNvSpPr>
          <p:nvPr>
            <p:ph type="title" idx="4294967295"/>
          </p:nvPr>
        </p:nvSpPr>
        <p:spPr>
          <a:xfrm>
            <a:off x="739035" y="916271"/>
            <a:ext cx="7954028" cy="2419415"/>
          </a:xfrm>
        </p:spPr>
        <p:txBody>
          <a:bodyPr>
            <a:noAutofit/>
          </a:bodyPr>
          <a:lstStyle/>
          <a:p>
            <a:r>
              <a:rPr lang="en-US" dirty="0">
                <a:solidFill>
                  <a:schemeClr val="bg1"/>
                </a:solidFill>
              </a:rPr>
              <a:t>The majority of flu virus (RNA copies) is found in fine (&lt;5 </a:t>
            </a:r>
            <a:r>
              <a:rPr lang="en-US" dirty="0">
                <a:solidFill>
                  <a:schemeClr val="bg1"/>
                </a:solidFill>
                <a:sym typeface="Symbol" panose="05050102010706020507" pitchFamily="18" charset="2"/>
              </a:rPr>
              <a:t>m)</a:t>
            </a:r>
            <a:r>
              <a:rPr lang="en-US" dirty="0">
                <a:solidFill>
                  <a:schemeClr val="bg1"/>
                </a:solidFill>
              </a:rPr>
              <a:t>, rather than coarse (&gt;5 </a:t>
            </a:r>
            <a:r>
              <a:rPr lang="en-US" dirty="0">
                <a:solidFill>
                  <a:schemeClr val="bg1"/>
                </a:solidFill>
                <a:sym typeface="Symbol" panose="05050102010706020507" pitchFamily="18" charset="2"/>
              </a:rPr>
              <a:t>m)</a:t>
            </a:r>
            <a:r>
              <a:rPr lang="en-US" dirty="0">
                <a:solidFill>
                  <a:schemeClr val="bg1"/>
                </a:solidFill>
              </a:rPr>
              <a:t>, droplets/aerosols.</a:t>
            </a:r>
          </a:p>
        </p:txBody>
      </p:sp>
      <p:sp>
        <p:nvSpPr>
          <p:cNvPr id="6" name="Title 1"/>
          <p:cNvSpPr txBox="1">
            <a:spLocks/>
          </p:cNvSpPr>
          <p:nvPr/>
        </p:nvSpPr>
        <p:spPr>
          <a:xfrm>
            <a:off x="739035" y="3698941"/>
            <a:ext cx="7954028" cy="217765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solidFill>
                  <a:schemeClr val="bg1"/>
                </a:solidFill>
              </a:rPr>
              <a:t>How do these droplets move around the indoor environment?</a:t>
            </a:r>
          </a:p>
        </p:txBody>
      </p:sp>
    </p:spTree>
    <p:extLst>
      <p:ext uri="{BB962C8B-B14F-4D97-AF65-F5344CB8AC3E}">
        <p14:creationId xmlns:p14="http://schemas.microsoft.com/office/powerpoint/2010/main" val="8229697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9153626" cy="6858000"/>
          </a:xfrm>
          <a:prstGeom prst="rect">
            <a:avLst/>
          </a:prstGeom>
          <a:blipFill dpi="0" rotWithShape="1">
            <a:blip r:embed="rId2">
              <a:alphaModFix amt="19000"/>
            </a:blip>
            <a:srcRect/>
            <a:stretch>
              <a:fillRect r="-14458"/>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p:cNvSpPr>
            <a:spLocks noGrp="1"/>
          </p:cNvSpPr>
          <p:nvPr>
            <p:ph type="title"/>
          </p:nvPr>
        </p:nvSpPr>
        <p:spPr/>
        <p:txBody>
          <a:bodyPr/>
          <a:lstStyle/>
          <a:p>
            <a:r>
              <a:rPr lang="en-US" dirty="0"/>
              <a:t>Topics</a:t>
            </a:r>
          </a:p>
        </p:txBody>
      </p:sp>
      <p:sp>
        <p:nvSpPr>
          <p:cNvPr id="5" name="Content Placeholder 4"/>
          <p:cNvSpPr>
            <a:spLocks noGrp="1"/>
          </p:cNvSpPr>
          <p:nvPr>
            <p:ph idx="1"/>
          </p:nvPr>
        </p:nvSpPr>
        <p:spPr/>
        <p:txBody>
          <a:bodyPr/>
          <a:lstStyle/>
          <a:p>
            <a:pPr marL="514350" indent="-514350">
              <a:buFont typeface="+mj-lt"/>
              <a:buAutoNum type="arabicPeriod"/>
            </a:pPr>
            <a:r>
              <a:rPr lang="en-US" dirty="0"/>
              <a:t>Respiratory viruses</a:t>
            </a:r>
          </a:p>
          <a:p>
            <a:pPr marL="514350" indent="-514350">
              <a:buFont typeface="+mj-lt"/>
              <a:buAutoNum type="arabicPeriod"/>
            </a:pPr>
            <a:r>
              <a:rPr lang="en-US" dirty="0"/>
              <a:t>Transmission modes</a:t>
            </a:r>
          </a:p>
          <a:p>
            <a:pPr marL="514350" indent="-514350">
              <a:buFont typeface="+mj-lt"/>
              <a:buAutoNum type="arabicPeriod"/>
            </a:pPr>
            <a:r>
              <a:rPr lang="en-US" dirty="0"/>
              <a:t>Size distributions and evaporation</a:t>
            </a:r>
          </a:p>
          <a:p>
            <a:pPr marL="514350" indent="-514350">
              <a:buFont typeface="+mj-lt"/>
              <a:buAutoNum type="arabicPeriod"/>
            </a:pPr>
            <a:r>
              <a:rPr lang="en-US" dirty="0"/>
              <a:t>Virus aerosol dynamics</a:t>
            </a:r>
          </a:p>
          <a:p>
            <a:pPr marL="514350" indent="-514350">
              <a:buFont typeface="+mj-lt"/>
              <a:buAutoNum type="arabicPeriod"/>
            </a:pPr>
            <a:r>
              <a:rPr lang="en-US" dirty="0"/>
              <a:t>Impact of temperature and humidity</a:t>
            </a:r>
          </a:p>
          <a:p>
            <a:pPr marL="514350" indent="-514350">
              <a:buFont typeface="+mj-lt"/>
              <a:buAutoNum type="arabicPeriod"/>
            </a:pPr>
            <a:r>
              <a:rPr lang="en-US" dirty="0"/>
              <a:t>Masks</a:t>
            </a:r>
          </a:p>
          <a:p>
            <a:pPr marL="514350" indent="-514350">
              <a:buFont typeface="+mj-lt"/>
              <a:buAutoNum type="arabicPeriod"/>
            </a:pPr>
            <a:r>
              <a:rPr lang="en-US" dirty="0"/>
              <a:t>SARS-CoV-2</a:t>
            </a:r>
          </a:p>
        </p:txBody>
      </p:sp>
      <p:sp>
        <p:nvSpPr>
          <p:cNvPr id="6" name="Footer Placeholder 5"/>
          <p:cNvSpPr>
            <a:spLocks noGrp="1"/>
          </p:cNvSpPr>
          <p:nvPr>
            <p:ph type="ftr" sz="quarter" idx="11"/>
          </p:nvPr>
        </p:nvSpPr>
        <p:spPr/>
        <p:txBody>
          <a:bodyPr/>
          <a:lstStyle/>
          <a:p>
            <a:r>
              <a:rPr lang="en-US" dirty="0"/>
              <a:t>Linsey Marr, Virginia Tech, March 2020</a:t>
            </a:r>
          </a:p>
        </p:txBody>
      </p:sp>
      <p:sp>
        <p:nvSpPr>
          <p:cNvPr id="11" name="Text Box 5"/>
          <p:cNvSpPr txBox="1">
            <a:spLocks noChangeArrowheads="1"/>
          </p:cNvSpPr>
          <p:nvPr/>
        </p:nvSpPr>
        <p:spPr bwMode="auto">
          <a:xfrm>
            <a:off x="65412" y="6575895"/>
            <a:ext cx="7772400" cy="276999"/>
          </a:xfrm>
          <a:prstGeom prst="rect">
            <a:avLst/>
          </a:prstGeom>
          <a:noFill/>
          <a:ln w="9525">
            <a:noFill/>
            <a:miter lim="800000"/>
            <a:headEnd/>
            <a:tailEnd/>
          </a:ln>
        </p:spPr>
        <p:txBody>
          <a:bodyPr wrap="square" lIns="0" rIns="0">
            <a:spAutoFit/>
          </a:bodyPr>
          <a:lstStyle/>
          <a:p>
            <a:pPr>
              <a:spcBef>
                <a:spcPct val="50000"/>
              </a:spcBef>
            </a:pPr>
            <a:r>
              <a:rPr lang="en-US" altLang="zh-CN" sz="1200" dirty="0">
                <a:solidFill>
                  <a:schemeClr val="bg1">
                    <a:lumMod val="50000"/>
                  </a:schemeClr>
                </a:solidFill>
              </a:rPr>
              <a:t>https://phil.cdc.gov/Details.aspx?pid=11160</a:t>
            </a:r>
          </a:p>
        </p:txBody>
      </p:sp>
      <p:sp>
        <p:nvSpPr>
          <p:cNvPr id="13" name="Slide Number Placeholder 12"/>
          <p:cNvSpPr>
            <a:spLocks noGrp="1"/>
          </p:cNvSpPr>
          <p:nvPr>
            <p:ph type="sldNum" sz="quarter" idx="12"/>
          </p:nvPr>
        </p:nvSpPr>
        <p:spPr/>
        <p:txBody>
          <a:bodyPr/>
          <a:lstStyle/>
          <a:p>
            <a:fld id="{6AEDFF68-3D12-46F9-A371-95D68DC1FAD3}" type="slidenum">
              <a:rPr lang="en-US" smtClean="0"/>
              <a:t>2</a:t>
            </a:fld>
            <a:endParaRPr lang="en-US"/>
          </a:p>
        </p:txBody>
      </p:sp>
    </p:spTree>
    <p:extLst>
      <p:ext uri="{BB962C8B-B14F-4D97-AF65-F5344CB8AC3E}">
        <p14:creationId xmlns:p14="http://schemas.microsoft.com/office/powerpoint/2010/main" val="39499743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Settling Velocity and Time</a:t>
            </a:r>
          </a:p>
        </p:txBody>
      </p:sp>
      <p:sp>
        <p:nvSpPr>
          <p:cNvPr id="12" name="Content Placeholder 11"/>
          <p:cNvSpPr>
            <a:spLocks noGrp="1"/>
          </p:cNvSpPr>
          <p:nvPr>
            <p:ph idx="1"/>
          </p:nvPr>
        </p:nvSpPr>
        <p:spPr/>
        <p:txBody>
          <a:bodyPr/>
          <a:lstStyle/>
          <a:p>
            <a:endParaRPr lang="en-US"/>
          </a:p>
        </p:txBody>
      </p:sp>
      <p:pic>
        <p:nvPicPr>
          <p:cNvPr id="24" name="Picture 23"/>
          <p:cNvPicPr>
            <a:picLocks noChangeAspect="1"/>
          </p:cNvPicPr>
          <p:nvPr/>
        </p:nvPicPr>
        <p:blipFill>
          <a:blip r:embed="rId2"/>
          <a:stretch>
            <a:fillRect/>
          </a:stretch>
        </p:blipFill>
        <p:spPr>
          <a:xfrm>
            <a:off x="208664" y="1371960"/>
            <a:ext cx="8593813" cy="5156290"/>
          </a:xfrm>
          <a:prstGeom prst="rect">
            <a:avLst/>
          </a:prstGeom>
        </p:spPr>
      </p:pic>
      <p:sp>
        <p:nvSpPr>
          <p:cNvPr id="20" name="TextBox 19"/>
          <p:cNvSpPr txBox="1"/>
          <p:nvPr/>
        </p:nvSpPr>
        <p:spPr>
          <a:xfrm>
            <a:off x="3090134" y="3285043"/>
            <a:ext cx="5712343" cy="830997"/>
          </a:xfrm>
          <a:prstGeom prst="rect">
            <a:avLst/>
          </a:prstGeom>
          <a:noFill/>
        </p:spPr>
        <p:txBody>
          <a:bodyPr wrap="square" rtlCol="0">
            <a:spAutoFit/>
          </a:bodyPr>
          <a:lstStyle/>
          <a:p>
            <a:r>
              <a:rPr lang="en-US" sz="2400" dirty="0">
                <a:solidFill>
                  <a:schemeClr val="bg1">
                    <a:lumMod val="50000"/>
                  </a:schemeClr>
                </a:solidFill>
              </a:rPr>
              <a:t>Droplets smaller than 10 </a:t>
            </a:r>
            <a:r>
              <a:rPr lang="en-US" sz="2400" dirty="0">
                <a:solidFill>
                  <a:schemeClr val="bg1">
                    <a:lumMod val="50000"/>
                  </a:schemeClr>
                </a:solidFill>
                <a:sym typeface="Symbol" panose="05050102010706020507" pitchFamily="18" charset="2"/>
              </a:rPr>
              <a:t>m can remain suspended for many minutes</a:t>
            </a:r>
            <a:endParaRPr lang="en-US" sz="2400" dirty="0">
              <a:solidFill>
                <a:schemeClr val="bg1">
                  <a:lumMod val="50000"/>
                </a:schemeClr>
              </a:solidFill>
            </a:endParaRPr>
          </a:p>
        </p:txBody>
      </p:sp>
      <p:cxnSp>
        <p:nvCxnSpPr>
          <p:cNvPr id="22" name="Straight Arrow Connector 21"/>
          <p:cNvCxnSpPr/>
          <p:nvPr/>
        </p:nvCxnSpPr>
        <p:spPr>
          <a:xfrm flipH="1">
            <a:off x="2605024" y="3740587"/>
            <a:ext cx="473100" cy="644126"/>
          </a:xfrm>
          <a:prstGeom prst="straightConnector1">
            <a:avLst/>
          </a:prstGeom>
          <a:ln>
            <a:solidFill>
              <a:schemeClr val="bg1">
                <a:lumMod val="50000"/>
              </a:schemeClr>
            </a:solidFill>
            <a:headEnd type="none" w="med" len="med"/>
            <a:tailEnd type="arrow" w="lg" len="lg"/>
          </a:ln>
        </p:spPr>
        <p:style>
          <a:lnRef idx="1">
            <a:schemeClr val="accent1"/>
          </a:lnRef>
          <a:fillRef idx="0">
            <a:schemeClr val="accent1"/>
          </a:fillRef>
          <a:effectRef idx="0">
            <a:schemeClr val="accent1"/>
          </a:effectRef>
          <a:fontRef idx="minor">
            <a:schemeClr val="tx1"/>
          </a:fontRef>
        </p:style>
      </p:cxnSp>
      <p:sp>
        <p:nvSpPr>
          <p:cNvPr id="3" name="Footer Placeholder 2"/>
          <p:cNvSpPr>
            <a:spLocks noGrp="1"/>
          </p:cNvSpPr>
          <p:nvPr>
            <p:ph type="ftr" sz="quarter" idx="11"/>
          </p:nvPr>
        </p:nvSpPr>
        <p:spPr/>
        <p:txBody>
          <a:bodyPr/>
          <a:lstStyle/>
          <a:p>
            <a:r>
              <a:rPr lang="en-US"/>
              <a:t>Linsey Marr, Virginia Tech, March 2020</a:t>
            </a:r>
          </a:p>
        </p:txBody>
      </p:sp>
      <p:sp>
        <p:nvSpPr>
          <p:cNvPr id="4" name="Slide Number Placeholder 3"/>
          <p:cNvSpPr>
            <a:spLocks noGrp="1"/>
          </p:cNvSpPr>
          <p:nvPr>
            <p:ph type="sldNum" sz="quarter" idx="12"/>
          </p:nvPr>
        </p:nvSpPr>
        <p:spPr/>
        <p:txBody>
          <a:bodyPr/>
          <a:lstStyle/>
          <a:p>
            <a:fld id="{6AEDFF68-3D12-46F9-A371-95D68DC1FAD3}" type="slidenum">
              <a:rPr lang="en-US" smtClean="0"/>
              <a:t>20</a:t>
            </a:fld>
            <a:endParaRPr lang="en-US"/>
          </a:p>
        </p:txBody>
      </p:sp>
      <mc:AlternateContent xmlns:mc="http://schemas.openxmlformats.org/markup-compatibility/2006" xmlns:a14="http://schemas.microsoft.com/office/drawing/2010/main">
        <mc:Choice Requires="a14">
          <p:sp>
            <p:nvSpPr>
              <p:cNvPr id="6" name="TextBox 5"/>
              <p:cNvSpPr txBox="1"/>
              <p:nvPr/>
            </p:nvSpPr>
            <p:spPr>
              <a:xfrm>
                <a:off x="2954696" y="1973263"/>
                <a:ext cx="3845476" cy="80836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𝑠𝑒𝑡𝑡𝑖𝑛𝑔</m:t>
                      </m:r>
                      <m:r>
                        <a:rPr lang="en-US" sz="2400" b="0" i="1" smtClean="0">
                          <a:latin typeface="Cambria Math" panose="02040503050406030204" pitchFamily="18" charset="0"/>
                        </a:rPr>
                        <m:t> </m:t>
                      </m:r>
                      <m:r>
                        <a:rPr lang="en-US" sz="2400" b="0" i="1" smtClean="0">
                          <a:latin typeface="Cambria Math" panose="02040503050406030204" pitchFamily="18" charset="0"/>
                        </a:rPr>
                        <m:t>𝑣𝑒𝑙𝑜𝑐𝑖𝑡𝑦</m:t>
                      </m:r>
                      <m:r>
                        <a:rPr lang="en-US" sz="2400" b="0" i="1" smtClean="0">
                          <a:latin typeface="Cambria Math" panose="02040503050406030204" pitchFamily="18" charset="0"/>
                        </a:rPr>
                        <m:t> </m:t>
                      </m:r>
                      <m:r>
                        <a:rPr lang="en-US" sz="2400" b="0" i="1" smtClean="0">
                          <a:latin typeface="Cambria Math" panose="02040503050406030204" pitchFamily="18" charset="0"/>
                        </a:rPr>
                        <m:t>𝑣</m:t>
                      </m:r>
                      <m:r>
                        <a:rPr lang="en-US" sz="2400" b="0" i="1" smtClean="0">
                          <a:latin typeface="Cambria Math" panose="02040503050406030204" pitchFamily="18" charset="0"/>
                        </a:rPr>
                        <m:t>= </m:t>
                      </m:r>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𝑔</m:t>
                          </m:r>
                          <m:sSubSup>
                            <m:sSubSupPr>
                              <m:ctrlPr>
                                <a:rPr lang="en-US" sz="2400" b="0" i="1" smtClean="0">
                                  <a:latin typeface="Cambria Math" panose="02040503050406030204" pitchFamily="18" charset="0"/>
                                </a:rPr>
                              </m:ctrlPr>
                            </m:sSubSupPr>
                            <m:e>
                              <m:r>
                                <a:rPr lang="en-US" sz="2400" b="0" i="1" smtClean="0">
                                  <a:latin typeface="Cambria Math" panose="02040503050406030204" pitchFamily="18" charset="0"/>
                                </a:rPr>
                                <m:t>𝐷</m:t>
                              </m:r>
                            </m:e>
                            <m:sub>
                              <m:r>
                                <a:rPr lang="en-US" sz="2400" b="0" i="1" smtClean="0">
                                  <a:latin typeface="Cambria Math" panose="02040503050406030204" pitchFamily="18" charset="0"/>
                                </a:rPr>
                                <m:t>𝑝</m:t>
                              </m:r>
                            </m:sub>
                            <m:sup>
                              <m:r>
                                <a:rPr lang="en-US" sz="2400" b="0" i="1" smtClean="0">
                                  <a:latin typeface="Cambria Math" panose="02040503050406030204" pitchFamily="18" charset="0"/>
                                </a:rPr>
                                <m:t>2</m:t>
                              </m:r>
                            </m:sup>
                          </m:sSubSup>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ea typeface="Cambria Math" panose="02040503050406030204" pitchFamily="18" charset="0"/>
                                </a:rPr>
                                <m:t>𝜌</m:t>
                              </m:r>
                            </m:e>
                            <m:sub>
                              <m:r>
                                <a:rPr lang="en-US" sz="2400" b="0" i="1" smtClean="0">
                                  <a:latin typeface="Cambria Math" panose="02040503050406030204" pitchFamily="18" charset="0"/>
                                </a:rPr>
                                <m:t>𝑝</m:t>
                              </m:r>
                            </m:sub>
                          </m:sSub>
                        </m:num>
                        <m:den>
                          <m:r>
                            <a:rPr lang="en-US" sz="2400" b="0" i="1" smtClean="0">
                              <a:latin typeface="Cambria Math" panose="02040503050406030204" pitchFamily="18" charset="0"/>
                            </a:rPr>
                            <m:t>18</m:t>
                          </m:r>
                          <m:r>
                            <a:rPr lang="en-US" sz="2400" b="0" i="1" smtClean="0">
                              <a:latin typeface="Cambria Math" panose="02040503050406030204" pitchFamily="18" charset="0"/>
                              <a:ea typeface="Cambria Math" panose="02040503050406030204" pitchFamily="18" charset="0"/>
                            </a:rPr>
                            <m:t>𝜇</m:t>
                          </m:r>
                        </m:den>
                      </m:f>
                    </m:oMath>
                  </m:oMathPara>
                </a14:m>
                <a:endParaRPr lang="en-US" sz="2400" dirty="0"/>
              </a:p>
            </p:txBody>
          </p:sp>
        </mc:Choice>
        <mc:Fallback xmlns="">
          <p:sp>
            <p:nvSpPr>
              <p:cNvPr id="6" name="TextBox 5"/>
              <p:cNvSpPr txBox="1">
                <a:spLocks noRot="1" noChangeAspect="1" noMove="1" noResize="1" noEditPoints="1" noAdjustHandles="1" noChangeArrowheads="1" noChangeShapeType="1" noTextEdit="1"/>
              </p:cNvSpPr>
              <p:nvPr/>
            </p:nvSpPr>
            <p:spPr>
              <a:xfrm>
                <a:off x="2954696" y="1973263"/>
                <a:ext cx="3845476" cy="808363"/>
              </a:xfrm>
              <a:prstGeom prst="rect">
                <a:avLst/>
              </a:prstGeom>
              <a:blipFill>
                <a:blip r:embed="rId3"/>
                <a:stretch>
                  <a:fillRect/>
                </a:stretch>
              </a:blipFill>
            </p:spPr>
            <p:txBody>
              <a:bodyPr/>
              <a:lstStyle/>
              <a:p>
                <a:r>
                  <a:rPr lang="en-US">
                    <a:noFill/>
                  </a:rPr>
                  <a:t> </a:t>
                </a:r>
              </a:p>
            </p:txBody>
          </p:sp>
        </mc:Fallback>
      </mc:AlternateContent>
      <p:sp>
        <p:nvSpPr>
          <p:cNvPr id="5" name="TextBox 4"/>
          <p:cNvSpPr txBox="1"/>
          <p:nvPr/>
        </p:nvSpPr>
        <p:spPr>
          <a:xfrm>
            <a:off x="4924446" y="1198992"/>
            <a:ext cx="1799980" cy="440868"/>
          </a:xfrm>
          <a:prstGeom prst="rect">
            <a:avLst/>
          </a:prstGeom>
          <a:noFill/>
        </p:spPr>
        <p:txBody>
          <a:bodyPr wrap="none" rtlCol="0">
            <a:spAutoFit/>
          </a:bodyPr>
          <a:lstStyle/>
          <a:p>
            <a:r>
              <a:rPr lang="en-US" dirty="0">
                <a:solidFill>
                  <a:schemeClr val="accent1"/>
                </a:solidFill>
              </a:rPr>
              <a:t>particle diameter</a:t>
            </a:r>
          </a:p>
        </p:txBody>
      </p:sp>
      <p:cxnSp>
        <p:nvCxnSpPr>
          <p:cNvPr id="8" name="Straight Arrow Connector 7"/>
          <p:cNvCxnSpPr/>
          <p:nvPr/>
        </p:nvCxnSpPr>
        <p:spPr>
          <a:xfrm>
            <a:off x="6188737" y="1587014"/>
            <a:ext cx="0" cy="386249"/>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a:off x="6115050" y="1397282"/>
            <a:ext cx="1844105" cy="586813"/>
            <a:chOff x="6902348" y="409720"/>
            <a:chExt cx="1844105" cy="737324"/>
          </a:xfrm>
        </p:grpSpPr>
        <p:sp>
          <p:nvSpPr>
            <p:cNvPr id="18" name="TextBox 17"/>
            <p:cNvSpPr txBox="1"/>
            <p:nvPr/>
          </p:nvSpPr>
          <p:spPr>
            <a:xfrm>
              <a:off x="6902348" y="409720"/>
              <a:ext cx="1844105" cy="464061"/>
            </a:xfrm>
            <a:prstGeom prst="rect">
              <a:avLst/>
            </a:prstGeom>
            <a:noFill/>
          </p:spPr>
          <p:txBody>
            <a:bodyPr wrap="square" rtlCol="0">
              <a:spAutoFit/>
            </a:bodyPr>
            <a:lstStyle/>
            <a:p>
              <a:pPr algn="ctr"/>
              <a:r>
                <a:rPr lang="en-US" dirty="0">
                  <a:solidFill>
                    <a:schemeClr val="accent1"/>
                  </a:solidFill>
                </a:rPr>
                <a:t>particle density</a:t>
              </a:r>
            </a:p>
          </p:txBody>
        </p:sp>
        <p:cxnSp>
          <p:nvCxnSpPr>
            <p:cNvPr id="19" name="Straight Arrow Connector 18"/>
            <p:cNvCxnSpPr/>
            <p:nvPr/>
          </p:nvCxnSpPr>
          <p:spPr>
            <a:xfrm>
              <a:off x="7402564" y="823632"/>
              <a:ext cx="0" cy="323412"/>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grpSp>
      <p:cxnSp>
        <p:nvCxnSpPr>
          <p:cNvPr id="23" name="Straight Arrow Connector 22"/>
          <p:cNvCxnSpPr/>
          <p:nvPr/>
        </p:nvCxnSpPr>
        <p:spPr>
          <a:xfrm flipV="1">
            <a:off x="6545632" y="2781627"/>
            <a:ext cx="0" cy="224620"/>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5543814" y="2931978"/>
            <a:ext cx="2361224" cy="369332"/>
          </a:xfrm>
          <a:prstGeom prst="rect">
            <a:avLst/>
          </a:prstGeom>
          <a:noFill/>
        </p:spPr>
        <p:txBody>
          <a:bodyPr wrap="none" rtlCol="0">
            <a:spAutoFit/>
          </a:bodyPr>
          <a:lstStyle/>
          <a:p>
            <a:r>
              <a:rPr lang="en-US" dirty="0">
                <a:solidFill>
                  <a:schemeClr val="accent1"/>
                </a:solidFill>
              </a:rPr>
              <a:t>dynamic viscosity of air</a:t>
            </a:r>
          </a:p>
        </p:txBody>
      </p:sp>
    </p:spTree>
    <p:extLst>
      <p:ext uri="{BB962C8B-B14F-4D97-AF65-F5344CB8AC3E}">
        <p14:creationId xmlns:p14="http://schemas.microsoft.com/office/powerpoint/2010/main" val="24913874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Chart 22"/>
          <p:cNvGraphicFramePr>
            <a:graphicFrameLocks/>
          </p:cNvGraphicFramePr>
          <p:nvPr>
            <p:extLst>
              <p:ext uri="{D42A27DB-BD31-4B8C-83A1-F6EECF244321}">
                <p14:modId xmlns:p14="http://schemas.microsoft.com/office/powerpoint/2010/main" val="1364310722"/>
              </p:ext>
            </p:extLst>
          </p:nvPr>
        </p:nvGraphicFramePr>
        <p:xfrm>
          <a:off x="344915" y="1909664"/>
          <a:ext cx="8211256" cy="4463769"/>
        </p:xfrm>
        <a:graphic>
          <a:graphicData uri="http://schemas.openxmlformats.org/drawingml/2006/chart">
            <c:chart xmlns:c="http://schemas.openxmlformats.org/drawingml/2006/chart" xmlns:r="http://schemas.openxmlformats.org/officeDocument/2006/relationships" r:id="rId4"/>
          </a:graphicData>
        </a:graphic>
      </p:graphicFrame>
      <p:sp>
        <p:nvSpPr>
          <p:cNvPr id="3" name="Title 2"/>
          <p:cNvSpPr>
            <a:spLocks noGrp="1"/>
          </p:cNvSpPr>
          <p:nvPr>
            <p:ph type="title"/>
          </p:nvPr>
        </p:nvSpPr>
        <p:spPr/>
        <p:txBody>
          <a:bodyPr>
            <a:normAutofit/>
          </a:bodyPr>
          <a:lstStyle/>
          <a:p>
            <a:r>
              <a:rPr lang="en-US" dirty="0"/>
              <a:t>Humidity Controls Final Size</a:t>
            </a:r>
          </a:p>
        </p:txBody>
      </p:sp>
      <p:graphicFrame>
        <p:nvGraphicFramePr>
          <p:cNvPr id="14" name="Object 13"/>
          <p:cNvGraphicFramePr>
            <a:graphicFrameLocks noChangeAspect="1"/>
          </p:cNvGraphicFramePr>
          <p:nvPr>
            <p:extLst>
              <p:ext uri="{D42A27DB-BD31-4B8C-83A1-F6EECF244321}">
                <p14:modId xmlns:p14="http://schemas.microsoft.com/office/powerpoint/2010/main" val="46549886"/>
              </p:ext>
            </p:extLst>
          </p:nvPr>
        </p:nvGraphicFramePr>
        <p:xfrm>
          <a:off x="2910713" y="4938538"/>
          <a:ext cx="5057775" cy="776287"/>
        </p:xfrm>
        <a:graphic>
          <a:graphicData uri="http://schemas.openxmlformats.org/presentationml/2006/ole">
            <mc:AlternateContent xmlns:mc="http://schemas.openxmlformats.org/markup-compatibility/2006">
              <mc:Choice xmlns:v="urn:schemas-microsoft-com:vml" Requires="v">
                <p:oleObj spid="_x0000_s2148" name="Equation" r:id="rId5" imgW="2412720" imgH="431640" progId="Equation.3">
                  <p:embed/>
                </p:oleObj>
              </mc:Choice>
              <mc:Fallback>
                <p:oleObj name="Equation" r:id="rId5" imgW="2412720" imgH="431640" progId="Equation.3">
                  <p:embed/>
                  <p:pic>
                    <p:nvPicPr>
                      <p:cNvPr id="14" name="Object 13"/>
                      <p:cNvPicPr>
                        <a:picLocks noChangeAspect="1" noChangeArrowheads="1"/>
                      </p:cNvPicPr>
                      <p:nvPr/>
                    </p:nvPicPr>
                    <p:blipFill>
                      <a:blip r:embed="rId6"/>
                      <a:srcRect/>
                      <a:stretch>
                        <a:fillRect/>
                      </a:stretch>
                    </p:blipFill>
                    <p:spPr bwMode="auto">
                      <a:xfrm>
                        <a:off x="2910713" y="4938538"/>
                        <a:ext cx="5057775" cy="776287"/>
                      </a:xfrm>
                      <a:prstGeom prst="rect">
                        <a:avLst/>
                      </a:prstGeom>
                      <a:solidFill>
                        <a:sysClr val="window" lastClr="FFFFFF"/>
                      </a:solidFill>
                    </p:spPr>
                  </p:pic>
                </p:oleObj>
              </mc:Fallback>
            </mc:AlternateContent>
          </a:graphicData>
        </a:graphic>
      </p:graphicFrame>
      <p:sp>
        <p:nvSpPr>
          <p:cNvPr id="16" name="Oval 15"/>
          <p:cNvSpPr/>
          <p:nvPr/>
        </p:nvSpPr>
        <p:spPr>
          <a:xfrm>
            <a:off x="7974197" y="1018056"/>
            <a:ext cx="990600" cy="990600"/>
          </a:xfrm>
          <a:prstGeom prst="ellipse">
            <a:avLst/>
          </a:prstGeom>
          <a:gradFill flip="none" rotWithShape="1">
            <a:gsLst>
              <a:gs pos="0">
                <a:srgbClr val="1B587C">
                  <a:lumMod val="20000"/>
                  <a:lumOff val="80000"/>
                </a:srgbClr>
              </a:gs>
              <a:gs pos="100000">
                <a:srgbClr val="1B587C">
                  <a:lumMod val="60000"/>
                  <a:lumOff val="40000"/>
                </a:srgbClr>
              </a:gs>
            </a:gsLst>
            <a:path path="circle">
              <a:fillToRect l="50000" t="50000" r="50000" b="50000"/>
            </a:path>
            <a:tileRect/>
          </a:gradFill>
          <a:ln w="9525" cap="flat" cmpd="sng" algn="ctr">
            <a:no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a:ea typeface="+mn-ea"/>
              <a:cs typeface="+mn-cs"/>
            </a:endParaRPr>
          </a:p>
        </p:txBody>
      </p:sp>
      <p:sp>
        <p:nvSpPr>
          <p:cNvPr id="18" name="TextBox 17"/>
          <p:cNvSpPr txBox="1"/>
          <p:nvPr/>
        </p:nvSpPr>
        <p:spPr>
          <a:xfrm>
            <a:off x="8085105" y="2037270"/>
            <a:ext cx="987771" cy="461665"/>
          </a:xfrm>
          <a:prstGeom prst="rect">
            <a:avLst/>
          </a:prstGeom>
          <a:noFill/>
        </p:spPr>
        <p:txBody>
          <a:bodyPr wrap="none" rtlCol="0">
            <a:spAutoFit/>
          </a:bodyPr>
          <a:lstStyle/>
          <a:p>
            <a:r>
              <a:rPr lang="en-US" sz="2400" dirty="0">
                <a:solidFill>
                  <a:srgbClr val="1B587C">
                    <a:lumMod val="60000"/>
                    <a:lumOff val="40000"/>
                  </a:srgbClr>
                </a:solidFill>
              </a:rPr>
              <a:t>10 </a:t>
            </a:r>
            <a:r>
              <a:rPr lang="en-US" sz="2400" dirty="0">
                <a:solidFill>
                  <a:srgbClr val="1B587C">
                    <a:lumMod val="60000"/>
                    <a:lumOff val="40000"/>
                  </a:srgbClr>
                </a:solidFill>
                <a:latin typeface="Symbol" panose="05050102010706020507" pitchFamily="18" charset="2"/>
              </a:rPr>
              <a:t>m</a:t>
            </a:r>
            <a:r>
              <a:rPr lang="en-US" sz="2400" dirty="0">
                <a:solidFill>
                  <a:srgbClr val="1B587C">
                    <a:lumMod val="60000"/>
                    <a:lumOff val="40000"/>
                  </a:srgbClr>
                </a:solidFill>
              </a:rPr>
              <a:t>m</a:t>
            </a:r>
          </a:p>
        </p:txBody>
      </p:sp>
      <p:sp>
        <p:nvSpPr>
          <p:cNvPr id="19" name="TextBox 18"/>
          <p:cNvSpPr txBox="1"/>
          <p:nvPr/>
        </p:nvSpPr>
        <p:spPr>
          <a:xfrm rot="20253891">
            <a:off x="4102313" y="2194688"/>
            <a:ext cx="2125025" cy="461665"/>
          </a:xfrm>
          <a:prstGeom prst="rect">
            <a:avLst/>
          </a:prstGeom>
          <a:noFill/>
        </p:spPr>
        <p:txBody>
          <a:bodyPr wrap="square" rtlCol="0">
            <a:spAutoFit/>
          </a:bodyPr>
          <a:lstStyle/>
          <a:p>
            <a:r>
              <a:rPr lang="en-US" sz="2400" dirty="0">
                <a:solidFill>
                  <a:prstClr val="black"/>
                </a:solidFill>
                <a:latin typeface="Calibri" panose="020F0502020204030204" pitchFamily="34" charset="0"/>
                <a:cs typeface="Calibri" panose="020F0502020204030204" pitchFamily="34" charset="0"/>
              </a:rPr>
              <a:t>evaporation</a:t>
            </a:r>
          </a:p>
        </p:txBody>
      </p:sp>
      <p:sp>
        <p:nvSpPr>
          <p:cNvPr id="20" name="Oval 19"/>
          <p:cNvSpPr/>
          <p:nvPr/>
        </p:nvSpPr>
        <p:spPr>
          <a:xfrm>
            <a:off x="1915094" y="3752741"/>
            <a:ext cx="558135" cy="558135"/>
          </a:xfrm>
          <a:prstGeom prst="ellipse">
            <a:avLst/>
          </a:prstGeom>
          <a:gradFill flip="none" rotWithShape="1">
            <a:gsLst>
              <a:gs pos="0">
                <a:srgbClr val="1B587C">
                  <a:lumMod val="20000"/>
                  <a:lumOff val="80000"/>
                </a:srgbClr>
              </a:gs>
              <a:gs pos="100000">
                <a:srgbClr val="1B587C">
                  <a:lumMod val="60000"/>
                  <a:lumOff val="40000"/>
                </a:srgbClr>
              </a:gs>
            </a:gsLst>
            <a:path path="circle">
              <a:fillToRect l="50000" t="50000" r="50000" b="50000"/>
            </a:path>
            <a:tileRect/>
          </a:gradFill>
          <a:ln w="9525" cap="flat" cmpd="sng" algn="ctr">
            <a:no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a:ea typeface="+mn-ea"/>
              <a:cs typeface="+mn-cs"/>
            </a:endParaRPr>
          </a:p>
        </p:txBody>
      </p:sp>
      <p:sp>
        <p:nvSpPr>
          <p:cNvPr id="21" name="Right Arrow 20"/>
          <p:cNvSpPr/>
          <p:nvPr/>
        </p:nvSpPr>
        <p:spPr>
          <a:xfrm rot="9479277">
            <a:off x="2517227" y="2489131"/>
            <a:ext cx="5606202" cy="633778"/>
          </a:xfrm>
          <a:prstGeom prst="rightArrow">
            <a:avLst/>
          </a:prstGeom>
          <a:solidFill>
            <a:srgbClr val="FFFF00"/>
          </a:solidFill>
          <a:ln w="9525" cap="flat" cmpd="sng" algn="ctr">
            <a:solidFill>
              <a:sysClr val="windowText" lastClr="000000">
                <a:shade val="95000"/>
                <a:satMod val="105000"/>
              </a:sysClr>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a:ea typeface="+mn-ea"/>
              <a:cs typeface="+mn-cs"/>
            </a:endParaRPr>
          </a:p>
        </p:txBody>
      </p:sp>
      <p:sp>
        <p:nvSpPr>
          <p:cNvPr id="22" name="TextBox 21"/>
          <p:cNvSpPr txBox="1"/>
          <p:nvPr/>
        </p:nvSpPr>
        <p:spPr>
          <a:xfrm>
            <a:off x="1745456" y="4320580"/>
            <a:ext cx="832279" cy="461665"/>
          </a:xfrm>
          <a:prstGeom prst="rect">
            <a:avLst/>
          </a:prstGeom>
          <a:noFill/>
        </p:spPr>
        <p:txBody>
          <a:bodyPr wrap="none" rtlCol="0">
            <a:spAutoFit/>
          </a:bodyPr>
          <a:lstStyle/>
          <a:p>
            <a:r>
              <a:rPr lang="en-US" sz="2400" dirty="0">
                <a:solidFill>
                  <a:srgbClr val="1B587C">
                    <a:lumMod val="60000"/>
                    <a:lumOff val="40000"/>
                  </a:srgbClr>
                </a:solidFill>
              </a:rPr>
              <a:t>4 </a:t>
            </a:r>
            <a:r>
              <a:rPr lang="en-US" sz="2400" dirty="0">
                <a:solidFill>
                  <a:srgbClr val="1B587C">
                    <a:lumMod val="60000"/>
                    <a:lumOff val="40000"/>
                  </a:srgbClr>
                </a:solidFill>
                <a:latin typeface="Symbol" panose="05050102010706020507" pitchFamily="18" charset="2"/>
              </a:rPr>
              <a:t>m</a:t>
            </a:r>
            <a:r>
              <a:rPr lang="en-US" sz="2400" dirty="0">
                <a:solidFill>
                  <a:srgbClr val="1B587C">
                    <a:lumMod val="60000"/>
                    <a:lumOff val="40000"/>
                  </a:srgbClr>
                </a:solidFill>
              </a:rPr>
              <a:t>m</a:t>
            </a:r>
          </a:p>
        </p:txBody>
      </p:sp>
      <p:sp>
        <p:nvSpPr>
          <p:cNvPr id="2" name="Oval 1"/>
          <p:cNvSpPr/>
          <p:nvPr/>
        </p:nvSpPr>
        <p:spPr>
          <a:xfrm>
            <a:off x="8054589" y="2046342"/>
            <a:ext cx="130628" cy="13062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6710107" y="4051649"/>
            <a:ext cx="130628" cy="13062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2602788" y="4255266"/>
            <a:ext cx="130628" cy="13062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ooter Placeholder 3"/>
          <p:cNvSpPr>
            <a:spLocks noGrp="1"/>
          </p:cNvSpPr>
          <p:nvPr>
            <p:ph type="ftr" sz="quarter" idx="11"/>
          </p:nvPr>
        </p:nvSpPr>
        <p:spPr/>
        <p:txBody>
          <a:bodyPr/>
          <a:lstStyle/>
          <a:p>
            <a:r>
              <a:rPr lang="en-US"/>
              <a:t>Linsey Marr, Virginia Tech, March 2020</a:t>
            </a:r>
          </a:p>
        </p:txBody>
      </p:sp>
      <p:sp>
        <p:nvSpPr>
          <p:cNvPr id="5" name="Slide Number Placeholder 4"/>
          <p:cNvSpPr>
            <a:spLocks noGrp="1"/>
          </p:cNvSpPr>
          <p:nvPr>
            <p:ph type="sldNum" sz="quarter" idx="12"/>
          </p:nvPr>
        </p:nvSpPr>
        <p:spPr/>
        <p:txBody>
          <a:bodyPr/>
          <a:lstStyle/>
          <a:p>
            <a:fld id="{6AEDFF68-3D12-46F9-A371-95D68DC1FAD3}" type="slidenum">
              <a:rPr lang="en-US" smtClean="0"/>
              <a:t>21</a:t>
            </a:fld>
            <a:endParaRPr lang="en-US"/>
          </a:p>
        </p:txBody>
      </p:sp>
      <p:sp>
        <p:nvSpPr>
          <p:cNvPr id="25" name="TextBox 24"/>
          <p:cNvSpPr txBox="1"/>
          <p:nvPr/>
        </p:nvSpPr>
        <p:spPr>
          <a:xfrm>
            <a:off x="2850844" y="4409888"/>
            <a:ext cx="4674561" cy="646331"/>
          </a:xfrm>
          <a:prstGeom prst="rect">
            <a:avLst/>
          </a:prstGeom>
          <a:noFill/>
        </p:spPr>
        <p:txBody>
          <a:bodyPr wrap="square" rtlCol="0">
            <a:spAutoFit/>
          </a:bodyPr>
          <a:lstStyle/>
          <a:p>
            <a:r>
              <a:rPr lang="en-US" dirty="0">
                <a:solidFill>
                  <a:schemeClr val="bg1">
                    <a:lumMod val="50000"/>
                  </a:schemeClr>
                </a:solidFill>
              </a:rPr>
              <a:t>Kohler equation applied to a droplet containing physiological levels of NaCl and protein</a:t>
            </a:r>
          </a:p>
        </p:txBody>
      </p:sp>
      <p:sp>
        <p:nvSpPr>
          <p:cNvPr id="17" name="TextBox 16">
            <a:extLst>
              <a:ext uri="{FF2B5EF4-FFF2-40B4-BE49-F238E27FC236}">
                <a16:creationId xmlns:a16="http://schemas.microsoft.com/office/drawing/2014/main" id="{9935C8E9-117F-4EB9-94A7-461360CBDB10}"/>
              </a:ext>
            </a:extLst>
          </p:cNvPr>
          <p:cNvSpPr txBox="1"/>
          <p:nvPr/>
        </p:nvSpPr>
        <p:spPr>
          <a:xfrm>
            <a:off x="0" y="6593482"/>
            <a:ext cx="9144000" cy="276999"/>
          </a:xfrm>
          <a:prstGeom prst="rect">
            <a:avLst/>
          </a:prstGeom>
          <a:noFill/>
        </p:spPr>
        <p:txBody>
          <a:bodyPr wrap="square" rtlCol="0">
            <a:spAutoFit/>
          </a:bodyPr>
          <a:lstStyle/>
          <a:p>
            <a:r>
              <a:rPr lang="en-US" sz="1200" dirty="0">
                <a:solidFill>
                  <a:schemeClr val="bg1">
                    <a:lumMod val="50000"/>
                  </a:schemeClr>
                </a:solidFill>
                <a:cs typeface="Arial" panose="020B0604020202020204" pitchFamily="34" charset="0"/>
              </a:rPr>
              <a:t>Mikhailov, 2004, </a:t>
            </a:r>
            <a:r>
              <a:rPr lang="en-US" sz="1200" i="1" dirty="0">
                <a:solidFill>
                  <a:schemeClr val="bg1">
                    <a:lumMod val="50000"/>
                  </a:schemeClr>
                </a:solidFill>
                <a:cs typeface="Arial" panose="020B0604020202020204" pitchFamily="34" charset="0"/>
              </a:rPr>
              <a:t>Atmos. Chem. Phys.</a:t>
            </a:r>
            <a:r>
              <a:rPr lang="en-US" sz="1200" dirty="0">
                <a:solidFill>
                  <a:schemeClr val="bg1">
                    <a:lumMod val="50000"/>
                  </a:schemeClr>
                </a:solidFill>
                <a:cs typeface="Arial" panose="020B0604020202020204" pitchFamily="34" charset="0"/>
              </a:rPr>
              <a:t>, https://www.atmos-chem-phys.net/4/323/2004/</a:t>
            </a:r>
          </a:p>
        </p:txBody>
      </p:sp>
    </p:spTree>
    <p:extLst>
      <p:ext uri="{BB962C8B-B14F-4D97-AF65-F5344CB8AC3E}">
        <p14:creationId xmlns:p14="http://schemas.microsoft.com/office/powerpoint/2010/main" val="3057741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p:bldP spid="19" grpId="0"/>
      <p:bldP spid="20" grpId="0" animBg="1"/>
      <p:bldP spid="21" grpId="0" animBg="1"/>
      <p:bldP spid="22" grpId="0"/>
      <p:bldP spid="2" grpId="0" animBg="1"/>
      <p:bldP spid="24" grpId="0" animBg="1"/>
      <p:bldP spid="2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Content Placeholder 1"/>
          <p:cNvSpPr>
            <a:spLocks noGrp="1"/>
          </p:cNvSpPr>
          <p:nvPr>
            <p:ph idx="1"/>
          </p:nvPr>
        </p:nvSpPr>
        <p:spPr>
          <a:xfrm>
            <a:off x="457200" y="1481328"/>
            <a:ext cx="8229600" cy="4956794"/>
          </a:xfrm>
        </p:spPr>
        <p:txBody>
          <a:bodyPr>
            <a:normAutofit fontScale="85000" lnSpcReduction="20000"/>
          </a:bodyPr>
          <a:lstStyle/>
          <a:p>
            <a:endParaRPr lang="en-US" dirty="0"/>
          </a:p>
          <a:p>
            <a:endParaRPr lang="en-US" dirty="0"/>
          </a:p>
          <a:p>
            <a:endParaRPr lang="en-US" dirty="0"/>
          </a:p>
          <a:p>
            <a:endParaRPr lang="en-US" dirty="0"/>
          </a:p>
          <a:p>
            <a:endParaRPr lang="en-US" dirty="0"/>
          </a:p>
          <a:p>
            <a:pPr>
              <a:buNone/>
            </a:pPr>
            <a:endParaRPr lang="en-US" dirty="0"/>
          </a:p>
          <a:p>
            <a:endParaRPr lang="en-US" dirty="0"/>
          </a:p>
          <a:p>
            <a:endParaRPr lang="en-US" dirty="0"/>
          </a:p>
          <a:p>
            <a:endParaRPr lang="en-US" dirty="0"/>
          </a:p>
          <a:p>
            <a:r>
              <a:rPr lang="en-US" dirty="0"/>
              <a:t>Settling velocity </a:t>
            </a:r>
            <a:r>
              <a:rPr lang="en-US" i="1" dirty="0"/>
              <a:t>v</a:t>
            </a:r>
            <a:r>
              <a:rPr lang="en-US" dirty="0"/>
              <a:t> depends on diameter </a:t>
            </a:r>
            <a:r>
              <a:rPr lang="en-US" i="1" dirty="0"/>
              <a:t>d</a:t>
            </a:r>
          </a:p>
          <a:p>
            <a:r>
              <a:rPr lang="en-US" dirty="0"/>
              <a:t>Diameter depends on RH</a:t>
            </a:r>
          </a:p>
          <a:p>
            <a:r>
              <a:rPr lang="en-US" dirty="0"/>
              <a:t>Inactivation rate </a:t>
            </a:r>
            <a:r>
              <a:rPr lang="en-US" i="1" dirty="0"/>
              <a:t>k</a:t>
            </a:r>
            <a:r>
              <a:rPr lang="en-US" dirty="0"/>
              <a:t> depends on RH</a:t>
            </a:r>
          </a:p>
        </p:txBody>
      </p:sp>
      <p:sp>
        <p:nvSpPr>
          <p:cNvPr id="2" name="Title 1"/>
          <p:cNvSpPr>
            <a:spLocks noGrp="1"/>
          </p:cNvSpPr>
          <p:nvPr>
            <p:ph type="title"/>
          </p:nvPr>
        </p:nvSpPr>
        <p:spPr/>
        <p:txBody>
          <a:bodyPr>
            <a:normAutofit/>
          </a:bodyPr>
          <a:lstStyle/>
          <a:p>
            <a:r>
              <a:rPr lang="en-US" dirty="0"/>
              <a:t>Virus Dynamics in Indoor Air</a:t>
            </a:r>
          </a:p>
        </p:txBody>
      </p:sp>
      <p:graphicFrame>
        <p:nvGraphicFramePr>
          <p:cNvPr id="28" name="Object 2"/>
          <p:cNvGraphicFramePr>
            <a:graphicFrameLocks noChangeAspect="1"/>
          </p:cNvGraphicFramePr>
          <p:nvPr>
            <p:extLst>
              <p:ext uri="{D42A27DB-BD31-4B8C-83A1-F6EECF244321}">
                <p14:modId xmlns:p14="http://schemas.microsoft.com/office/powerpoint/2010/main" val="2685030815"/>
              </p:ext>
            </p:extLst>
          </p:nvPr>
        </p:nvGraphicFramePr>
        <p:xfrm>
          <a:off x="4306888" y="2592388"/>
          <a:ext cx="3800475" cy="1025525"/>
        </p:xfrm>
        <a:graphic>
          <a:graphicData uri="http://schemas.openxmlformats.org/presentationml/2006/ole">
            <mc:AlternateContent xmlns:mc="http://schemas.openxmlformats.org/markup-compatibility/2006">
              <mc:Choice xmlns:v="urn:schemas-microsoft-com:vml" Requires="v">
                <p:oleObj spid="_x0000_s1123" name="Equation" r:id="rId4" imgW="1473120" imgH="393480" progId="Equation.3">
                  <p:embed/>
                </p:oleObj>
              </mc:Choice>
              <mc:Fallback>
                <p:oleObj name="Equation" r:id="rId4" imgW="1473120" imgH="393480" progId="Equation.3">
                  <p:embed/>
                  <p:pic>
                    <p:nvPicPr>
                      <p:cNvPr id="28" name="Object 2"/>
                      <p:cNvPicPr>
                        <a:picLocks noChangeAspect="1" noChangeArrowheads="1"/>
                      </p:cNvPicPr>
                      <p:nvPr/>
                    </p:nvPicPr>
                    <p:blipFill>
                      <a:blip r:embed="rId5"/>
                      <a:srcRect/>
                      <a:stretch>
                        <a:fillRect/>
                      </a:stretch>
                    </p:blipFill>
                    <p:spPr bwMode="auto">
                      <a:xfrm>
                        <a:off x="4306888" y="2592388"/>
                        <a:ext cx="3800475" cy="1025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9" name="TextBox 28"/>
          <p:cNvSpPr txBox="1"/>
          <p:nvPr/>
        </p:nvSpPr>
        <p:spPr>
          <a:xfrm rot="18900000">
            <a:off x="5879782" y="2025293"/>
            <a:ext cx="1179481" cy="369332"/>
          </a:xfrm>
          <a:prstGeom prst="rect">
            <a:avLst/>
          </a:prstGeom>
          <a:noFill/>
        </p:spPr>
        <p:txBody>
          <a:bodyPr wrap="square" lIns="0" tIns="0" rIns="0" bIns="0" rtlCol="0">
            <a:spAutoFit/>
          </a:bodyPr>
          <a:lstStyle/>
          <a:p>
            <a:r>
              <a:rPr lang="en-US" sz="2400" dirty="0">
                <a:solidFill>
                  <a:srgbClr val="C00000"/>
                </a:solidFill>
                <a:cs typeface="Arial" panose="020B0604020202020204" pitchFamily="34" charset="0"/>
              </a:rPr>
              <a:t>settling</a:t>
            </a:r>
          </a:p>
        </p:txBody>
      </p:sp>
      <p:sp>
        <p:nvSpPr>
          <p:cNvPr id="30" name="TextBox 29"/>
          <p:cNvSpPr txBox="1"/>
          <p:nvPr/>
        </p:nvSpPr>
        <p:spPr>
          <a:xfrm rot="18900000">
            <a:off x="6176042" y="1306873"/>
            <a:ext cx="3366114" cy="461665"/>
          </a:xfrm>
          <a:prstGeom prst="rect">
            <a:avLst/>
          </a:prstGeom>
          <a:noFill/>
        </p:spPr>
        <p:txBody>
          <a:bodyPr wrap="none" rtlCol="0">
            <a:spAutoFit/>
          </a:bodyPr>
          <a:lstStyle/>
          <a:p>
            <a:r>
              <a:rPr lang="en-US" sz="2400" dirty="0">
                <a:solidFill>
                  <a:schemeClr val="accent5"/>
                </a:solidFill>
                <a:cs typeface="Arial" panose="020B0604020202020204" pitchFamily="34" charset="0"/>
              </a:rPr>
              <a:t>ventilation (air-exchange)</a:t>
            </a:r>
          </a:p>
        </p:txBody>
      </p:sp>
      <p:sp>
        <p:nvSpPr>
          <p:cNvPr id="31" name="TextBox 30"/>
          <p:cNvSpPr txBox="1"/>
          <p:nvPr/>
        </p:nvSpPr>
        <p:spPr>
          <a:xfrm>
            <a:off x="5775426" y="3636175"/>
            <a:ext cx="3436998" cy="1107996"/>
          </a:xfrm>
          <a:prstGeom prst="rect">
            <a:avLst/>
          </a:prstGeom>
          <a:noFill/>
        </p:spPr>
        <p:txBody>
          <a:bodyPr wrap="square" lIns="0" tIns="0" rIns="0" bIns="0" rtlCol="0">
            <a:spAutoFit/>
          </a:bodyPr>
          <a:lstStyle/>
          <a:p>
            <a:pPr algn="ctr"/>
            <a:r>
              <a:rPr lang="en-US" sz="2400" dirty="0">
                <a:latin typeface="Arial" panose="020B0604020202020204" pitchFamily="34" charset="0"/>
                <a:cs typeface="Arial" panose="020B0604020202020204" pitchFamily="34" charset="0"/>
              </a:rPr>
              <a:t>concentration of infectious virus in aerosols of </a:t>
            </a:r>
            <a:r>
              <a:rPr lang="en-US" sz="2400" u="sng" dirty="0">
                <a:latin typeface="Arial" panose="020B0604020202020204" pitchFamily="34" charset="0"/>
                <a:cs typeface="Arial" panose="020B0604020202020204" pitchFamily="34" charset="0"/>
              </a:rPr>
              <a:t>diameter </a:t>
            </a:r>
            <a:r>
              <a:rPr lang="en-US" sz="2400" i="1" u="sng" dirty="0">
                <a:latin typeface="Arial" panose="020B0604020202020204" pitchFamily="34" charset="0"/>
                <a:cs typeface="Arial" panose="020B0604020202020204" pitchFamily="34" charset="0"/>
              </a:rPr>
              <a:t>d</a:t>
            </a:r>
          </a:p>
        </p:txBody>
      </p:sp>
      <p:cxnSp>
        <p:nvCxnSpPr>
          <p:cNvPr id="32" name="Straight Arrow Connector 31"/>
          <p:cNvCxnSpPr/>
          <p:nvPr/>
        </p:nvCxnSpPr>
        <p:spPr>
          <a:xfrm flipV="1">
            <a:off x="7772400" y="3411095"/>
            <a:ext cx="0" cy="27432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rot="18900000">
            <a:off x="7110523" y="1891017"/>
            <a:ext cx="1777327" cy="369332"/>
          </a:xfrm>
          <a:prstGeom prst="rect">
            <a:avLst/>
          </a:prstGeom>
          <a:noFill/>
        </p:spPr>
        <p:txBody>
          <a:bodyPr wrap="square" lIns="0" tIns="0" rIns="0" bIns="0" rtlCol="0">
            <a:spAutoFit/>
          </a:bodyPr>
          <a:lstStyle/>
          <a:p>
            <a:r>
              <a:rPr lang="en-US" sz="2400" dirty="0">
                <a:solidFill>
                  <a:schemeClr val="tx1">
                    <a:lumMod val="65000"/>
                    <a:lumOff val="35000"/>
                  </a:schemeClr>
                </a:solidFill>
                <a:cs typeface="Arial" panose="020B0604020202020204" pitchFamily="34" charset="0"/>
              </a:rPr>
              <a:t>inactivation</a:t>
            </a:r>
          </a:p>
        </p:txBody>
      </p:sp>
      <p:pic>
        <p:nvPicPr>
          <p:cNvPr id="49" name="Picture 2" descr="Image result for humidity"/>
          <p:cNvPicPr>
            <a:picLocks noChangeAspect="1" noChangeArrowheads="1"/>
          </p:cNvPicPr>
          <p:nvPr/>
        </p:nvPicPr>
        <p:blipFill>
          <a:blip r:embed="rId6" cstate="print">
            <a:duotone>
              <a:prstClr val="black"/>
              <a:schemeClr val="accent4">
                <a:tint val="45000"/>
                <a:satMod val="400000"/>
              </a:schemeClr>
            </a:duotone>
            <a:extLst>
              <a:ext uri="{28A0092B-C50C-407E-A947-70E740481C1C}">
                <a14:useLocalDpi xmlns:a14="http://schemas.microsoft.com/office/drawing/2010/main"/>
              </a:ext>
            </a:extLst>
          </a:blip>
          <a:srcRect/>
          <a:stretch>
            <a:fillRect/>
          </a:stretch>
        </p:blipFill>
        <p:spPr bwMode="auto">
          <a:xfrm>
            <a:off x="7232325" y="4950995"/>
            <a:ext cx="961402" cy="961402"/>
          </a:xfrm>
          <a:prstGeom prst="rect">
            <a:avLst/>
          </a:prstGeom>
          <a:noFill/>
          <a:extLst>
            <a:ext uri="{909E8E84-426E-40DD-AFC4-6F175D3DCCD1}">
              <a14:hiddenFill xmlns:a14="http://schemas.microsoft.com/office/drawing/2010/main">
                <a:solidFill>
                  <a:srgbClr val="FFFFFF"/>
                </a:solidFill>
              </a14:hiddenFill>
            </a:ext>
          </a:extLst>
        </p:spPr>
      </p:pic>
      <p:sp>
        <p:nvSpPr>
          <p:cNvPr id="83" name="Rectangle 82"/>
          <p:cNvSpPr/>
          <p:nvPr/>
        </p:nvSpPr>
        <p:spPr>
          <a:xfrm>
            <a:off x="739036" y="2590800"/>
            <a:ext cx="3124200" cy="1905000"/>
          </a:xfrm>
          <a:prstGeom prst="rect">
            <a:avLst/>
          </a:prstGeom>
          <a:noFill/>
          <a:ln w="25400">
            <a:solidFill>
              <a:srgbClr val="604878"/>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a:ea typeface="+mn-ea"/>
              <a:cs typeface="+mn-cs"/>
            </a:endParaRPr>
          </a:p>
        </p:txBody>
      </p:sp>
      <p:sp>
        <p:nvSpPr>
          <p:cNvPr id="84" name="TextBox 83"/>
          <p:cNvSpPr txBox="1"/>
          <p:nvPr/>
        </p:nvSpPr>
        <p:spPr>
          <a:xfrm>
            <a:off x="1699711" y="2590800"/>
            <a:ext cx="1186479" cy="369332"/>
          </a:xfrm>
          <a:prstGeom prst="rect">
            <a:avLst/>
          </a:prstGeom>
          <a:noFill/>
        </p:spPr>
        <p:txBody>
          <a:bodyPr wrap="none" rtlCol="0">
            <a:spAutoFit/>
          </a:bodyPr>
          <a:lstStyle/>
          <a:p>
            <a:r>
              <a:rPr lang="en-US" dirty="0">
                <a:solidFill>
                  <a:schemeClr val="accent5"/>
                </a:solidFill>
                <a:cs typeface="Arial" pitchFamily="34" charset="0"/>
              </a:rPr>
              <a:t>ventilation</a:t>
            </a:r>
          </a:p>
        </p:txBody>
      </p:sp>
      <p:sp>
        <p:nvSpPr>
          <p:cNvPr id="85" name="Down Arrow 84"/>
          <p:cNvSpPr/>
          <p:nvPr/>
        </p:nvSpPr>
        <p:spPr>
          <a:xfrm>
            <a:off x="1805836" y="4114800"/>
            <a:ext cx="304800" cy="381000"/>
          </a:xfrm>
          <a:prstGeom prst="downArrow">
            <a:avLst/>
          </a:prstGeom>
          <a:gradFill rotWithShape="1">
            <a:gsLst>
              <a:gs pos="0">
                <a:srgbClr val="9F2936">
                  <a:shade val="51000"/>
                  <a:satMod val="130000"/>
                </a:srgbClr>
              </a:gs>
              <a:gs pos="80000">
                <a:srgbClr val="9F2936">
                  <a:shade val="93000"/>
                  <a:satMod val="130000"/>
                </a:srgbClr>
              </a:gs>
              <a:gs pos="100000">
                <a:srgbClr val="9F2936">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Trebuchet MS"/>
              <a:ea typeface="+mn-ea"/>
              <a:cs typeface="+mn-cs"/>
            </a:endParaRPr>
          </a:p>
        </p:txBody>
      </p:sp>
      <p:sp>
        <p:nvSpPr>
          <p:cNvPr id="86" name="Isosceles Triangle 85"/>
          <p:cNvSpPr/>
          <p:nvPr/>
        </p:nvSpPr>
        <p:spPr>
          <a:xfrm>
            <a:off x="586636" y="1828800"/>
            <a:ext cx="3352800" cy="762000"/>
          </a:xfrm>
          <a:prstGeom prst="triangle">
            <a:avLst/>
          </a:prstGeom>
          <a:solidFill>
            <a:sysClr val="window" lastClr="FFFFFF">
              <a:lumMod val="50000"/>
            </a:sysClr>
          </a:solidFill>
          <a:ln w="19050" cap="flat" cmpd="sng" algn="ctr">
            <a:solidFill>
              <a:sysClr val="windowText" lastClr="000000"/>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Trebuchet MS"/>
              <a:ea typeface="+mn-ea"/>
              <a:cs typeface="+mn-cs"/>
            </a:endParaRPr>
          </a:p>
        </p:txBody>
      </p:sp>
      <p:sp>
        <p:nvSpPr>
          <p:cNvPr id="87" name="TextBox 86"/>
          <p:cNvSpPr txBox="1"/>
          <p:nvPr/>
        </p:nvSpPr>
        <p:spPr>
          <a:xfrm>
            <a:off x="1043836" y="3962400"/>
            <a:ext cx="838200" cy="276999"/>
          </a:xfrm>
          <a:prstGeom prst="rect">
            <a:avLst/>
          </a:prstGeom>
          <a:noFill/>
        </p:spPr>
        <p:txBody>
          <a:bodyPr wrap="square" lIns="0" tIns="0" rIns="0" bIns="0" rtlCol="0">
            <a:spAutoFit/>
          </a:bodyPr>
          <a:lstStyle/>
          <a:p>
            <a:r>
              <a:rPr lang="en-US" dirty="0">
                <a:solidFill>
                  <a:srgbClr val="9F2936">
                    <a:lumMod val="75000"/>
                  </a:srgbClr>
                </a:solidFill>
                <a:cs typeface="Arial" pitchFamily="34" charset="0"/>
              </a:rPr>
              <a:t>settling</a:t>
            </a:r>
          </a:p>
        </p:txBody>
      </p:sp>
      <p:grpSp>
        <p:nvGrpSpPr>
          <p:cNvPr id="88" name="Group 87"/>
          <p:cNvGrpSpPr/>
          <p:nvPr/>
        </p:nvGrpSpPr>
        <p:grpSpPr>
          <a:xfrm>
            <a:off x="1729636" y="2971800"/>
            <a:ext cx="1079157" cy="1066800"/>
            <a:chOff x="-1093573" y="2305050"/>
            <a:chExt cx="1079157" cy="1066800"/>
          </a:xfrm>
          <a:gradFill flip="none" rotWithShape="1">
            <a:gsLst>
              <a:gs pos="0">
                <a:srgbClr val="1B587C">
                  <a:lumMod val="20000"/>
                  <a:lumOff val="80000"/>
                </a:srgbClr>
              </a:gs>
              <a:gs pos="100000">
                <a:srgbClr val="1B587C">
                  <a:lumMod val="60000"/>
                  <a:lumOff val="40000"/>
                </a:srgbClr>
              </a:gs>
            </a:gsLst>
            <a:path path="circle">
              <a:fillToRect l="50000" t="50000" r="50000" b="50000"/>
            </a:path>
            <a:tileRect/>
          </a:gradFill>
        </p:grpSpPr>
        <p:sp>
          <p:nvSpPr>
            <p:cNvPr id="89" name="Oval 88"/>
            <p:cNvSpPr/>
            <p:nvPr/>
          </p:nvSpPr>
          <p:spPr>
            <a:xfrm>
              <a:off x="-331573" y="2305050"/>
              <a:ext cx="88557" cy="95250"/>
            </a:xfrm>
            <a:prstGeom prst="ellipse">
              <a:avLst/>
            </a:prstGeom>
            <a:gradFill rotWithShape="1">
              <a:gsLst>
                <a:gs pos="0">
                  <a:srgbClr val="1B587C">
                    <a:lumMod val="20000"/>
                    <a:lumOff val="80000"/>
                  </a:srgbClr>
                </a:gs>
                <a:gs pos="100000">
                  <a:srgbClr val="1B587C">
                    <a:lumMod val="60000"/>
                    <a:lumOff val="40000"/>
                  </a:srgbClr>
                </a:gs>
              </a:gsLst>
              <a:path path="circle">
                <a:fillToRect l="50000" t="50000" r="50000" b="50000"/>
              </a:path>
            </a:gradFill>
            <a:ln w="9525"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Trebuchet MS"/>
                <a:ea typeface="+mn-ea"/>
                <a:cs typeface="+mn-cs"/>
              </a:endParaRPr>
            </a:p>
          </p:txBody>
        </p:sp>
        <p:sp>
          <p:nvSpPr>
            <p:cNvPr id="90" name="Oval 89"/>
            <p:cNvSpPr/>
            <p:nvPr/>
          </p:nvSpPr>
          <p:spPr>
            <a:xfrm>
              <a:off x="-864973" y="2457450"/>
              <a:ext cx="88557" cy="95250"/>
            </a:xfrm>
            <a:prstGeom prst="ellipse">
              <a:avLst/>
            </a:prstGeom>
            <a:gradFill rotWithShape="1">
              <a:gsLst>
                <a:gs pos="0">
                  <a:srgbClr val="1B587C">
                    <a:lumMod val="20000"/>
                    <a:lumOff val="80000"/>
                  </a:srgbClr>
                </a:gs>
                <a:gs pos="100000">
                  <a:srgbClr val="1B587C">
                    <a:lumMod val="60000"/>
                    <a:lumOff val="40000"/>
                  </a:srgbClr>
                </a:gs>
              </a:gsLst>
              <a:path path="circle">
                <a:fillToRect l="50000" t="50000" r="50000" b="50000"/>
              </a:path>
            </a:gradFill>
            <a:ln w="9525"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Trebuchet MS"/>
                <a:ea typeface="+mn-ea"/>
                <a:cs typeface="+mn-cs"/>
              </a:endParaRPr>
            </a:p>
          </p:txBody>
        </p:sp>
        <p:sp>
          <p:nvSpPr>
            <p:cNvPr id="91" name="Oval 90"/>
            <p:cNvSpPr/>
            <p:nvPr/>
          </p:nvSpPr>
          <p:spPr>
            <a:xfrm>
              <a:off x="-560173" y="2381250"/>
              <a:ext cx="88557" cy="95250"/>
            </a:xfrm>
            <a:prstGeom prst="ellipse">
              <a:avLst/>
            </a:prstGeom>
            <a:gradFill rotWithShape="1">
              <a:gsLst>
                <a:gs pos="0">
                  <a:srgbClr val="1B587C">
                    <a:lumMod val="20000"/>
                    <a:lumOff val="80000"/>
                  </a:srgbClr>
                </a:gs>
                <a:gs pos="100000">
                  <a:srgbClr val="1B587C">
                    <a:lumMod val="60000"/>
                    <a:lumOff val="40000"/>
                  </a:srgbClr>
                </a:gs>
              </a:gsLst>
              <a:path path="circle">
                <a:fillToRect l="50000" t="50000" r="50000" b="50000"/>
              </a:path>
            </a:gradFill>
            <a:ln w="9525"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Trebuchet MS"/>
                <a:ea typeface="+mn-ea"/>
                <a:cs typeface="+mn-cs"/>
              </a:endParaRPr>
            </a:p>
          </p:txBody>
        </p:sp>
        <p:sp>
          <p:nvSpPr>
            <p:cNvPr id="92" name="Oval 91"/>
            <p:cNvSpPr/>
            <p:nvPr/>
          </p:nvSpPr>
          <p:spPr>
            <a:xfrm>
              <a:off x="-560173" y="2609850"/>
              <a:ext cx="88557" cy="95250"/>
            </a:xfrm>
            <a:prstGeom prst="ellipse">
              <a:avLst/>
            </a:prstGeom>
            <a:gradFill flip="none" rotWithShape="1">
              <a:gsLst>
                <a:gs pos="0">
                  <a:sysClr val="window" lastClr="FFFFFF">
                    <a:lumMod val="85000"/>
                  </a:sysClr>
                </a:gs>
                <a:gs pos="100000">
                  <a:sysClr val="window" lastClr="FFFFFF">
                    <a:lumMod val="65000"/>
                  </a:sysClr>
                </a:gs>
              </a:gsLst>
              <a:path path="circle">
                <a:fillToRect l="50000" t="50000" r="50000" b="50000"/>
              </a:path>
              <a:tileRect/>
            </a:gradFill>
            <a:ln w="9525"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Trebuchet MS"/>
                <a:ea typeface="+mn-ea"/>
                <a:cs typeface="+mn-cs"/>
              </a:endParaRPr>
            </a:p>
          </p:txBody>
        </p:sp>
        <p:sp>
          <p:nvSpPr>
            <p:cNvPr id="93" name="Oval 92"/>
            <p:cNvSpPr/>
            <p:nvPr/>
          </p:nvSpPr>
          <p:spPr>
            <a:xfrm>
              <a:off x="-1093573" y="2533650"/>
              <a:ext cx="88557" cy="95250"/>
            </a:xfrm>
            <a:prstGeom prst="ellipse">
              <a:avLst/>
            </a:prstGeom>
            <a:gradFill rotWithShape="1">
              <a:gsLst>
                <a:gs pos="0">
                  <a:srgbClr val="1B587C">
                    <a:lumMod val="20000"/>
                    <a:lumOff val="80000"/>
                  </a:srgbClr>
                </a:gs>
                <a:gs pos="100000">
                  <a:srgbClr val="1B587C">
                    <a:lumMod val="60000"/>
                    <a:lumOff val="40000"/>
                  </a:srgbClr>
                </a:gs>
              </a:gsLst>
              <a:path path="circle">
                <a:fillToRect l="50000" t="50000" r="50000" b="50000"/>
              </a:path>
            </a:gradFill>
            <a:ln w="9525"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Trebuchet MS"/>
                <a:ea typeface="+mn-ea"/>
                <a:cs typeface="+mn-cs"/>
              </a:endParaRPr>
            </a:p>
          </p:txBody>
        </p:sp>
        <p:sp>
          <p:nvSpPr>
            <p:cNvPr id="94" name="Oval 93"/>
            <p:cNvSpPr/>
            <p:nvPr/>
          </p:nvSpPr>
          <p:spPr>
            <a:xfrm>
              <a:off x="-407773" y="2686050"/>
              <a:ext cx="88557" cy="95250"/>
            </a:xfrm>
            <a:prstGeom prst="ellipse">
              <a:avLst/>
            </a:prstGeom>
            <a:gradFill rotWithShape="1">
              <a:gsLst>
                <a:gs pos="0">
                  <a:srgbClr val="1B587C">
                    <a:lumMod val="20000"/>
                    <a:lumOff val="80000"/>
                  </a:srgbClr>
                </a:gs>
                <a:gs pos="100000">
                  <a:srgbClr val="1B587C">
                    <a:lumMod val="60000"/>
                    <a:lumOff val="40000"/>
                  </a:srgbClr>
                </a:gs>
              </a:gsLst>
              <a:path path="circle">
                <a:fillToRect l="50000" t="50000" r="50000" b="50000"/>
              </a:path>
            </a:gradFill>
            <a:ln w="9525"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Trebuchet MS"/>
                <a:ea typeface="+mn-ea"/>
                <a:cs typeface="+mn-cs"/>
              </a:endParaRPr>
            </a:p>
          </p:txBody>
        </p:sp>
        <p:sp>
          <p:nvSpPr>
            <p:cNvPr id="95" name="Oval 94"/>
            <p:cNvSpPr/>
            <p:nvPr/>
          </p:nvSpPr>
          <p:spPr>
            <a:xfrm>
              <a:off x="-179173" y="2533650"/>
              <a:ext cx="88557" cy="95250"/>
            </a:xfrm>
            <a:prstGeom prst="ellipse">
              <a:avLst/>
            </a:prstGeom>
            <a:gradFill flip="none" rotWithShape="1">
              <a:gsLst>
                <a:gs pos="0">
                  <a:sysClr val="window" lastClr="FFFFFF">
                    <a:lumMod val="85000"/>
                  </a:sysClr>
                </a:gs>
                <a:gs pos="100000">
                  <a:sysClr val="window" lastClr="FFFFFF">
                    <a:lumMod val="65000"/>
                  </a:sysClr>
                </a:gs>
              </a:gsLst>
              <a:path path="circle">
                <a:fillToRect l="50000" t="50000" r="50000" b="50000"/>
              </a:path>
              <a:tileRect/>
            </a:gradFill>
            <a:ln w="9525"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Trebuchet MS"/>
                <a:ea typeface="+mn-ea"/>
                <a:cs typeface="+mn-cs"/>
              </a:endParaRPr>
            </a:p>
          </p:txBody>
        </p:sp>
        <p:sp>
          <p:nvSpPr>
            <p:cNvPr id="96" name="Oval 95"/>
            <p:cNvSpPr/>
            <p:nvPr/>
          </p:nvSpPr>
          <p:spPr>
            <a:xfrm>
              <a:off x="-102973" y="2381250"/>
              <a:ext cx="88557" cy="95250"/>
            </a:xfrm>
            <a:prstGeom prst="ellipse">
              <a:avLst/>
            </a:prstGeom>
            <a:gradFill flip="none" rotWithShape="1">
              <a:gsLst>
                <a:gs pos="0">
                  <a:sysClr val="window" lastClr="FFFFFF">
                    <a:lumMod val="85000"/>
                  </a:sysClr>
                </a:gs>
                <a:gs pos="100000">
                  <a:sysClr val="window" lastClr="FFFFFF">
                    <a:lumMod val="65000"/>
                  </a:sysClr>
                </a:gs>
              </a:gsLst>
              <a:path path="circle">
                <a:fillToRect l="50000" t="50000" r="50000" b="50000"/>
              </a:path>
              <a:tileRect/>
            </a:gradFill>
            <a:ln w="9525"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Trebuchet MS"/>
                <a:ea typeface="+mn-ea"/>
                <a:cs typeface="+mn-cs"/>
              </a:endParaRPr>
            </a:p>
          </p:txBody>
        </p:sp>
        <p:sp>
          <p:nvSpPr>
            <p:cNvPr id="97" name="Oval 96"/>
            <p:cNvSpPr/>
            <p:nvPr/>
          </p:nvSpPr>
          <p:spPr>
            <a:xfrm>
              <a:off x="-941173" y="2686050"/>
              <a:ext cx="88557" cy="95250"/>
            </a:xfrm>
            <a:prstGeom prst="ellipse">
              <a:avLst/>
            </a:prstGeom>
            <a:gradFill rotWithShape="1">
              <a:gsLst>
                <a:gs pos="0">
                  <a:srgbClr val="1B587C">
                    <a:lumMod val="20000"/>
                    <a:lumOff val="80000"/>
                  </a:srgbClr>
                </a:gs>
                <a:gs pos="100000">
                  <a:srgbClr val="1B587C">
                    <a:lumMod val="60000"/>
                    <a:lumOff val="40000"/>
                  </a:srgbClr>
                </a:gs>
              </a:gsLst>
              <a:path path="circle">
                <a:fillToRect l="50000" t="50000" r="50000" b="50000"/>
              </a:path>
            </a:gradFill>
            <a:ln w="9525"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Trebuchet MS"/>
                <a:ea typeface="+mn-ea"/>
                <a:cs typeface="+mn-cs"/>
              </a:endParaRPr>
            </a:p>
          </p:txBody>
        </p:sp>
        <p:sp>
          <p:nvSpPr>
            <p:cNvPr id="98" name="Oval 97"/>
            <p:cNvSpPr/>
            <p:nvPr/>
          </p:nvSpPr>
          <p:spPr>
            <a:xfrm>
              <a:off x="-941173" y="2914650"/>
              <a:ext cx="228600" cy="245877"/>
            </a:xfrm>
            <a:prstGeom prst="ellipse">
              <a:avLst/>
            </a:prstGeom>
            <a:gradFill flip="none" rotWithShape="1">
              <a:gsLst>
                <a:gs pos="0">
                  <a:srgbClr val="1B587C">
                    <a:lumMod val="20000"/>
                    <a:lumOff val="80000"/>
                  </a:srgbClr>
                </a:gs>
                <a:gs pos="100000">
                  <a:srgbClr val="1B587C">
                    <a:lumMod val="60000"/>
                    <a:lumOff val="40000"/>
                  </a:srgbClr>
                </a:gs>
              </a:gsLst>
              <a:path path="circle">
                <a:fillToRect l="50000" t="50000" r="50000" b="50000"/>
              </a:path>
              <a:tileRect/>
            </a:gradFill>
            <a:ln w="9525"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Trebuchet MS"/>
                <a:ea typeface="+mn-ea"/>
                <a:cs typeface="+mn-cs"/>
              </a:endParaRPr>
            </a:p>
          </p:txBody>
        </p:sp>
        <p:sp>
          <p:nvSpPr>
            <p:cNvPr id="99" name="Oval 98"/>
            <p:cNvSpPr/>
            <p:nvPr/>
          </p:nvSpPr>
          <p:spPr>
            <a:xfrm>
              <a:off x="-636373" y="3125973"/>
              <a:ext cx="228600" cy="245877"/>
            </a:xfrm>
            <a:prstGeom prst="ellipse">
              <a:avLst/>
            </a:prstGeom>
            <a:gradFill rotWithShape="1">
              <a:gsLst>
                <a:gs pos="0">
                  <a:srgbClr val="1B587C">
                    <a:lumMod val="20000"/>
                    <a:lumOff val="80000"/>
                  </a:srgbClr>
                </a:gs>
                <a:gs pos="100000">
                  <a:srgbClr val="1B587C">
                    <a:lumMod val="60000"/>
                    <a:lumOff val="40000"/>
                  </a:srgbClr>
                </a:gs>
              </a:gsLst>
              <a:path path="circle">
                <a:fillToRect l="50000" t="50000" r="50000" b="50000"/>
              </a:path>
            </a:gradFill>
            <a:ln w="9525"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Trebuchet MS"/>
                <a:ea typeface="+mn-ea"/>
                <a:cs typeface="+mn-cs"/>
              </a:endParaRPr>
            </a:p>
          </p:txBody>
        </p:sp>
        <p:sp>
          <p:nvSpPr>
            <p:cNvPr id="100" name="Oval 99"/>
            <p:cNvSpPr/>
            <p:nvPr/>
          </p:nvSpPr>
          <p:spPr>
            <a:xfrm>
              <a:off x="-712573" y="2762250"/>
              <a:ext cx="88557" cy="95250"/>
            </a:xfrm>
            <a:prstGeom prst="ellipse">
              <a:avLst/>
            </a:prstGeom>
            <a:gradFill rotWithShape="1">
              <a:gsLst>
                <a:gs pos="0">
                  <a:srgbClr val="1B587C">
                    <a:lumMod val="20000"/>
                    <a:lumOff val="80000"/>
                  </a:srgbClr>
                </a:gs>
                <a:gs pos="100000">
                  <a:srgbClr val="1B587C">
                    <a:lumMod val="60000"/>
                    <a:lumOff val="40000"/>
                  </a:srgbClr>
                </a:gs>
              </a:gsLst>
              <a:path path="circle">
                <a:fillToRect l="50000" t="50000" r="50000" b="50000"/>
              </a:path>
            </a:gradFill>
            <a:ln w="9525"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Trebuchet MS"/>
                <a:ea typeface="+mn-ea"/>
                <a:cs typeface="+mn-cs"/>
              </a:endParaRPr>
            </a:p>
          </p:txBody>
        </p:sp>
      </p:grpSp>
      <p:sp>
        <p:nvSpPr>
          <p:cNvPr id="101" name="Curved Right Arrow 100"/>
          <p:cNvSpPr/>
          <p:nvPr/>
        </p:nvSpPr>
        <p:spPr>
          <a:xfrm flipH="1" flipV="1">
            <a:off x="2948836" y="1524000"/>
            <a:ext cx="838200" cy="1295400"/>
          </a:xfrm>
          <a:prstGeom prst="curvedRightArrow">
            <a:avLst>
              <a:gd name="adj1" fmla="val 13330"/>
              <a:gd name="adj2" fmla="val 50000"/>
              <a:gd name="adj3" fmla="val 25000"/>
            </a:avLst>
          </a:prstGeom>
          <a:solidFill>
            <a:srgbClr val="F07F09"/>
          </a:solidFill>
          <a:ln w="25400" cap="flat" cmpd="sng" algn="ctr">
            <a:solidFill>
              <a:srgbClr val="F07F09">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Trebuchet MS"/>
              <a:ea typeface="+mn-ea"/>
              <a:cs typeface="+mn-cs"/>
            </a:endParaRPr>
          </a:p>
        </p:txBody>
      </p:sp>
      <p:sp>
        <p:nvSpPr>
          <p:cNvPr id="102" name="TextBox 101"/>
          <p:cNvSpPr txBox="1"/>
          <p:nvPr/>
        </p:nvSpPr>
        <p:spPr>
          <a:xfrm>
            <a:off x="2567836" y="3352800"/>
            <a:ext cx="1219200" cy="276999"/>
          </a:xfrm>
          <a:prstGeom prst="rect">
            <a:avLst/>
          </a:prstGeom>
          <a:noFill/>
        </p:spPr>
        <p:txBody>
          <a:bodyPr wrap="square" lIns="0" tIns="0" rIns="0" bIns="0" rtlCol="0">
            <a:spAutoFit/>
          </a:bodyPr>
          <a:lstStyle/>
          <a:p>
            <a:r>
              <a:rPr lang="en-US" dirty="0">
                <a:solidFill>
                  <a:prstClr val="black">
                    <a:lumMod val="65000"/>
                    <a:lumOff val="35000"/>
                  </a:prstClr>
                </a:solidFill>
                <a:cs typeface="Arial" pitchFamily="34" charset="0"/>
              </a:rPr>
              <a:t>inactivation</a:t>
            </a:r>
          </a:p>
        </p:txBody>
      </p:sp>
      <p:sp>
        <p:nvSpPr>
          <p:cNvPr id="103" name="Oval 102"/>
          <p:cNvSpPr/>
          <p:nvPr/>
        </p:nvSpPr>
        <p:spPr>
          <a:xfrm>
            <a:off x="2796436" y="1676400"/>
            <a:ext cx="88557" cy="95250"/>
          </a:xfrm>
          <a:prstGeom prst="ellipse">
            <a:avLst/>
          </a:prstGeom>
          <a:gradFill flip="none" rotWithShape="1">
            <a:gsLst>
              <a:gs pos="0">
                <a:srgbClr val="1B587C">
                  <a:lumMod val="20000"/>
                  <a:lumOff val="80000"/>
                </a:srgbClr>
              </a:gs>
              <a:gs pos="100000">
                <a:srgbClr val="1B587C">
                  <a:lumMod val="60000"/>
                  <a:lumOff val="40000"/>
                </a:srgbClr>
              </a:gs>
            </a:gsLst>
            <a:path path="circle">
              <a:fillToRect l="50000" t="50000" r="50000" b="50000"/>
            </a:path>
            <a:tileRect/>
          </a:gradFill>
          <a:ln w="9525"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Trebuchet MS"/>
              <a:ea typeface="+mn-ea"/>
              <a:cs typeface="+mn-cs"/>
            </a:endParaRPr>
          </a:p>
        </p:txBody>
      </p:sp>
      <p:grpSp>
        <p:nvGrpSpPr>
          <p:cNvPr id="104" name="Group 103"/>
          <p:cNvGrpSpPr/>
          <p:nvPr/>
        </p:nvGrpSpPr>
        <p:grpSpPr>
          <a:xfrm>
            <a:off x="912134" y="2740061"/>
            <a:ext cx="815501" cy="1059610"/>
            <a:chOff x="1424698" y="2309698"/>
            <a:chExt cx="2127318" cy="2764101"/>
          </a:xfrm>
        </p:grpSpPr>
        <p:sp>
          <p:nvSpPr>
            <p:cNvPr id="105" name="Freeform 104"/>
            <p:cNvSpPr/>
            <p:nvPr/>
          </p:nvSpPr>
          <p:spPr>
            <a:xfrm>
              <a:off x="1535099" y="2309698"/>
              <a:ext cx="1823398" cy="1855418"/>
            </a:xfrm>
            <a:custGeom>
              <a:avLst/>
              <a:gdLst>
                <a:gd name="connsiteX0" fmla="*/ 140584 w 1885433"/>
                <a:gd name="connsiteY0" fmla="*/ 1412448 h 1855418"/>
                <a:gd name="connsiteX1" fmla="*/ 43765 w 1885433"/>
                <a:gd name="connsiteY1" fmla="*/ 1143507 h 1855418"/>
                <a:gd name="connsiteX2" fmla="*/ 735 w 1885433"/>
                <a:gd name="connsiteY2" fmla="*/ 917596 h 1855418"/>
                <a:gd name="connsiteX3" fmla="*/ 76038 w 1885433"/>
                <a:gd name="connsiteY3" fmla="*/ 637897 h 1855418"/>
                <a:gd name="connsiteX4" fmla="*/ 183615 w 1885433"/>
                <a:gd name="connsiteY4" fmla="*/ 390471 h 1855418"/>
                <a:gd name="connsiteX5" fmla="*/ 484829 w 1885433"/>
                <a:gd name="connsiteY5" fmla="*/ 121530 h 1855418"/>
                <a:gd name="connsiteX6" fmla="*/ 743012 w 1885433"/>
                <a:gd name="connsiteY6" fmla="*/ 24711 h 1855418"/>
                <a:gd name="connsiteX7" fmla="*/ 1076499 w 1885433"/>
                <a:gd name="connsiteY7" fmla="*/ 3196 h 1855418"/>
                <a:gd name="connsiteX8" fmla="*/ 1377713 w 1885433"/>
                <a:gd name="connsiteY8" fmla="*/ 78500 h 1855418"/>
                <a:gd name="connsiteX9" fmla="*/ 1592866 w 1885433"/>
                <a:gd name="connsiteY9" fmla="*/ 250622 h 1855418"/>
                <a:gd name="connsiteX10" fmla="*/ 1764989 w 1885433"/>
                <a:gd name="connsiteY10" fmla="*/ 465775 h 1855418"/>
                <a:gd name="connsiteX11" fmla="*/ 1883323 w 1885433"/>
                <a:gd name="connsiteY11" fmla="*/ 831535 h 1855418"/>
                <a:gd name="connsiteX12" fmla="*/ 1829535 w 1885433"/>
                <a:gd name="connsiteY12" fmla="*/ 1197295 h 1855418"/>
                <a:gd name="connsiteX13" fmla="*/ 1689685 w 1885433"/>
                <a:gd name="connsiteY13" fmla="*/ 1487751 h 1855418"/>
                <a:gd name="connsiteX14" fmla="*/ 1496048 w 1885433"/>
                <a:gd name="connsiteY14" fmla="*/ 1659874 h 1855418"/>
                <a:gd name="connsiteX15" fmla="*/ 1280895 w 1885433"/>
                <a:gd name="connsiteY15" fmla="*/ 1788966 h 1855418"/>
                <a:gd name="connsiteX16" fmla="*/ 1011953 w 1885433"/>
                <a:gd name="connsiteY16" fmla="*/ 1853511 h 1855418"/>
                <a:gd name="connsiteX17" fmla="*/ 796801 w 1885433"/>
                <a:gd name="connsiteY17" fmla="*/ 1831996 h 1855418"/>
                <a:gd name="connsiteX0" fmla="*/ 202339 w 1885773"/>
                <a:gd name="connsiteY0" fmla="*/ 1412448 h 1855418"/>
                <a:gd name="connsiteX1" fmla="*/ 44105 w 1885773"/>
                <a:gd name="connsiteY1" fmla="*/ 1143507 h 1855418"/>
                <a:gd name="connsiteX2" fmla="*/ 1075 w 1885773"/>
                <a:gd name="connsiteY2" fmla="*/ 917596 h 1855418"/>
                <a:gd name="connsiteX3" fmla="*/ 76378 w 1885773"/>
                <a:gd name="connsiteY3" fmla="*/ 637897 h 1855418"/>
                <a:gd name="connsiteX4" fmla="*/ 183955 w 1885773"/>
                <a:gd name="connsiteY4" fmla="*/ 390471 h 1855418"/>
                <a:gd name="connsiteX5" fmla="*/ 485169 w 1885773"/>
                <a:gd name="connsiteY5" fmla="*/ 121530 h 1855418"/>
                <a:gd name="connsiteX6" fmla="*/ 743352 w 1885773"/>
                <a:gd name="connsiteY6" fmla="*/ 24711 h 1855418"/>
                <a:gd name="connsiteX7" fmla="*/ 1076839 w 1885773"/>
                <a:gd name="connsiteY7" fmla="*/ 3196 h 1855418"/>
                <a:gd name="connsiteX8" fmla="*/ 1378053 w 1885773"/>
                <a:gd name="connsiteY8" fmla="*/ 78500 h 1855418"/>
                <a:gd name="connsiteX9" fmla="*/ 1593206 w 1885773"/>
                <a:gd name="connsiteY9" fmla="*/ 250622 h 1855418"/>
                <a:gd name="connsiteX10" fmla="*/ 1765329 w 1885773"/>
                <a:gd name="connsiteY10" fmla="*/ 465775 h 1855418"/>
                <a:gd name="connsiteX11" fmla="*/ 1883663 w 1885773"/>
                <a:gd name="connsiteY11" fmla="*/ 831535 h 1855418"/>
                <a:gd name="connsiteX12" fmla="*/ 1829875 w 1885773"/>
                <a:gd name="connsiteY12" fmla="*/ 1197295 h 1855418"/>
                <a:gd name="connsiteX13" fmla="*/ 1690025 w 1885773"/>
                <a:gd name="connsiteY13" fmla="*/ 1487751 h 1855418"/>
                <a:gd name="connsiteX14" fmla="*/ 1496388 w 1885773"/>
                <a:gd name="connsiteY14" fmla="*/ 1659874 h 1855418"/>
                <a:gd name="connsiteX15" fmla="*/ 1281235 w 1885773"/>
                <a:gd name="connsiteY15" fmla="*/ 1788966 h 1855418"/>
                <a:gd name="connsiteX16" fmla="*/ 1012293 w 1885773"/>
                <a:gd name="connsiteY16" fmla="*/ 1853511 h 1855418"/>
                <a:gd name="connsiteX17" fmla="*/ 797141 w 1885773"/>
                <a:gd name="connsiteY17" fmla="*/ 1831996 h 1855418"/>
                <a:gd name="connsiteX0" fmla="*/ 201596 w 1885030"/>
                <a:gd name="connsiteY0" fmla="*/ 1412448 h 1855418"/>
                <a:gd name="connsiteX1" fmla="*/ 104777 w 1885030"/>
                <a:gd name="connsiteY1" fmla="*/ 1143507 h 1855418"/>
                <a:gd name="connsiteX2" fmla="*/ 332 w 1885030"/>
                <a:gd name="connsiteY2" fmla="*/ 917596 h 1855418"/>
                <a:gd name="connsiteX3" fmla="*/ 75635 w 1885030"/>
                <a:gd name="connsiteY3" fmla="*/ 637897 h 1855418"/>
                <a:gd name="connsiteX4" fmla="*/ 183212 w 1885030"/>
                <a:gd name="connsiteY4" fmla="*/ 390471 h 1855418"/>
                <a:gd name="connsiteX5" fmla="*/ 484426 w 1885030"/>
                <a:gd name="connsiteY5" fmla="*/ 121530 h 1855418"/>
                <a:gd name="connsiteX6" fmla="*/ 742609 w 1885030"/>
                <a:gd name="connsiteY6" fmla="*/ 24711 h 1855418"/>
                <a:gd name="connsiteX7" fmla="*/ 1076096 w 1885030"/>
                <a:gd name="connsiteY7" fmla="*/ 3196 h 1855418"/>
                <a:gd name="connsiteX8" fmla="*/ 1377310 w 1885030"/>
                <a:gd name="connsiteY8" fmla="*/ 78500 h 1855418"/>
                <a:gd name="connsiteX9" fmla="*/ 1592463 w 1885030"/>
                <a:gd name="connsiteY9" fmla="*/ 250622 h 1855418"/>
                <a:gd name="connsiteX10" fmla="*/ 1764586 w 1885030"/>
                <a:gd name="connsiteY10" fmla="*/ 465775 h 1855418"/>
                <a:gd name="connsiteX11" fmla="*/ 1882920 w 1885030"/>
                <a:gd name="connsiteY11" fmla="*/ 831535 h 1855418"/>
                <a:gd name="connsiteX12" fmla="*/ 1829132 w 1885030"/>
                <a:gd name="connsiteY12" fmla="*/ 1197295 h 1855418"/>
                <a:gd name="connsiteX13" fmla="*/ 1689282 w 1885030"/>
                <a:gd name="connsiteY13" fmla="*/ 1487751 h 1855418"/>
                <a:gd name="connsiteX14" fmla="*/ 1495645 w 1885030"/>
                <a:gd name="connsiteY14" fmla="*/ 1659874 h 1855418"/>
                <a:gd name="connsiteX15" fmla="*/ 1280492 w 1885030"/>
                <a:gd name="connsiteY15" fmla="*/ 1788966 h 1855418"/>
                <a:gd name="connsiteX16" fmla="*/ 1011550 w 1885030"/>
                <a:gd name="connsiteY16" fmla="*/ 1853511 h 1855418"/>
                <a:gd name="connsiteX17" fmla="*/ 796398 w 1885030"/>
                <a:gd name="connsiteY17" fmla="*/ 1831996 h 1855418"/>
                <a:gd name="connsiteX0" fmla="*/ 142932 w 1826366"/>
                <a:gd name="connsiteY0" fmla="*/ 1412448 h 1855418"/>
                <a:gd name="connsiteX1" fmla="*/ 46113 w 1826366"/>
                <a:gd name="connsiteY1" fmla="*/ 1143507 h 1855418"/>
                <a:gd name="connsiteX2" fmla="*/ 3083 w 1826366"/>
                <a:gd name="connsiteY2" fmla="*/ 897125 h 1855418"/>
                <a:gd name="connsiteX3" fmla="*/ 16971 w 1826366"/>
                <a:gd name="connsiteY3" fmla="*/ 637897 h 1855418"/>
                <a:gd name="connsiteX4" fmla="*/ 124548 w 1826366"/>
                <a:gd name="connsiteY4" fmla="*/ 390471 h 1855418"/>
                <a:gd name="connsiteX5" fmla="*/ 425762 w 1826366"/>
                <a:gd name="connsiteY5" fmla="*/ 121530 h 1855418"/>
                <a:gd name="connsiteX6" fmla="*/ 683945 w 1826366"/>
                <a:gd name="connsiteY6" fmla="*/ 24711 h 1855418"/>
                <a:gd name="connsiteX7" fmla="*/ 1017432 w 1826366"/>
                <a:gd name="connsiteY7" fmla="*/ 3196 h 1855418"/>
                <a:gd name="connsiteX8" fmla="*/ 1318646 w 1826366"/>
                <a:gd name="connsiteY8" fmla="*/ 78500 h 1855418"/>
                <a:gd name="connsiteX9" fmla="*/ 1533799 w 1826366"/>
                <a:gd name="connsiteY9" fmla="*/ 250622 h 1855418"/>
                <a:gd name="connsiteX10" fmla="*/ 1705922 w 1826366"/>
                <a:gd name="connsiteY10" fmla="*/ 465775 h 1855418"/>
                <a:gd name="connsiteX11" fmla="*/ 1824256 w 1826366"/>
                <a:gd name="connsiteY11" fmla="*/ 831535 h 1855418"/>
                <a:gd name="connsiteX12" fmla="*/ 1770468 w 1826366"/>
                <a:gd name="connsiteY12" fmla="*/ 1197295 h 1855418"/>
                <a:gd name="connsiteX13" fmla="*/ 1630618 w 1826366"/>
                <a:gd name="connsiteY13" fmla="*/ 1487751 h 1855418"/>
                <a:gd name="connsiteX14" fmla="*/ 1436981 w 1826366"/>
                <a:gd name="connsiteY14" fmla="*/ 1659874 h 1855418"/>
                <a:gd name="connsiteX15" fmla="*/ 1221828 w 1826366"/>
                <a:gd name="connsiteY15" fmla="*/ 1788966 h 1855418"/>
                <a:gd name="connsiteX16" fmla="*/ 952886 w 1826366"/>
                <a:gd name="connsiteY16" fmla="*/ 1853511 h 1855418"/>
                <a:gd name="connsiteX17" fmla="*/ 737734 w 1826366"/>
                <a:gd name="connsiteY17" fmla="*/ 1831996 h 1855418"/>
                <a:gd name="connsiteX0" fmla="*/ 139943 w 1823377"/>
                <a:gd name="connsiteY0" fmla="*/ 1412448 h 1855418"/>
                <a:gd name="connsiteX1" fmla="*/ 43124 w 1823377"/>
                <a:gd name="connsiteY1" fmla="*/ 1143507 h 1855418"/>
                <a:gd name="connsiteX2" fmla="*/ 94 w 1823377"/>
                <a:gd name="connsiteY2" fmla="*/ 897125 h 1855418"/>
                <a:gd name="connsiteX3" fmla="*/ 34454 w 1823377"/>
                <a:gd name="connsiteY3" fmla="*/ 624250 h 1855418"/>
                <a:gd name="connsiteX4" fmla="*/ 121559 w 1823377"/>
                <a:gd name="connsiteY4" fmla="*/ 390471 h 1855418"/>
                <a:gd name="connsiteX5" fmla="*/ 422773 w 1823377"/>
                <a:gd name="connsiteY5" fmla="*/ 121530 h 1855418"/>
                <a:gd name="connsiteX6" fmla="*/ 680956 w 1823377"/>
                <a:gd name="connsiteY6" fmla="*/ 24711 h 1855418"/>
                <a:gd name="connsiteX7" fmla="*/ 1014443 w 1823377"/>
                <a:gd name="connsiteY7" fmla="*/ 3196 h 1855418"/>
                <a:gd name="connsiteX8" fmla="*/ 1315657 w 1823377"/>
                <a:gd name="connsiteY8" fmla="*/ 78500 h 1855418"/>
                <a:gd name="connsiteX9" fmla="*/ 1530810 w 1823377"/>
                <a:gd name="connsiteY9" fmla="*/ 250622 h 1855418"/>
                <a:gd name="connsiteX10" fmla="*/ 1702933 w 1823377"/>
                <a:gd name="connsiteY10" fmla="*/ 465775 h 1855418"/>
                <a:gd name="connsiteX11" fmla="*/ 1821267 w 1823377"/>
                <a:gd name="connsiteY11" fmla="*/ 831535 h 1855418"/>
                <a:gd name="connsiteX12" fmla="*/ 1767479 w 1823377"/>
                <a:gd name="connsiteY12" fmla="*/ 1197295 h 1855418"/>
                <a:gd name="connsiteX13" fmla="*/ 1627629 w 1823377"/>
                <a:gd name="connsiteY13" fmla="*/ 1487751 h 1855418"/>
                <a:gd name="connsiteX14" fmla="*/ 1433992 w 1823377"/>
                <a:gd name="connsiteY14" fmla="*/ 1659874 h 1855418"/>
                <a:gd name="connsiteX15" fmla="*/ 1218839 w 1823377"/>
                <a:gd name="connsiteY15" fmla="*/ 1788966 h 1855418"/>
                <a:gd name="connsiteX16" fmla="*/ 949897 w 1823377"/>
                <a:gd name="connsiteY16" fmla="*/ 1853511 h 1855418"/>
                <a:gd name="connsiteX17" fmla="*/ 734745 w 1823377"/>
                <a:gd name="connsiteY17" fmla="*/ 1831996 h 1855418"/>
                <a:gd name="connsiteX0" fmla="*/ 139964 w 1823398"/>
                <a:gd name="connsiteY0" fmla="*/ 1412448 h 1855418"/>
                <a:gd name="connsiteX1" fmla="*/ 43145 w 1823398"/>
                <a:gd name="connsiteY1" fmla="*/ 1143507 h 1855418"/>
                <a:gd name="connsiteX2" fmla="*/ 115 w 1823398"/>
                <a:gd name="connsiteY2" fmla="*/ 897125 h 1855418"/>
                <a:gd name="connsiteX3" fmla="*/ 34475 w 1823398"/>
                <a:gd name="connsiteY3" fmla="*/ 624250 h 1855418"/>
                <a:gd name="connsiteX4" fmla="*/ 142052 w 1823398"/>
                <a:gd name="connsiteY4" fmla="*/ 383647 h 1855418"/>
                <a:gd name="connsiteX5" fmla="*/ 422794 w 1823398"/>
                <a:gd name="connsiteY5" fmla="*/ 121530 h 1855418"/>
                <a:gd name="connsiteX6" fmla="*/ 680977 w 1823398"/>
                <a:gd name="connsiteY6" fmla="*/ 24711 h 1855418"/>
                <a:gd name="connsiteX7" fmla="*/ 1014464 w 1823398"/>
                <a:gd name="connsiteY7" fmla="*/ 3196 h 1855418"/>
                <a:gd name="connsiteX8" fmla="*/ 1315678 w 1823398"/>
                <a:gd name="connsiteY8" fmla="*/ 78500 h 1855418"/>
                <a:gd name="connsiteX9" fmla="*/ 1530831 w 1823398"/>
                <a:gd name="connsiteY9" fmla="*/ 250622 h 1855418"/>
                <a:gd name="connsiteX10" fmla="*/ 1702954 w 1823398"/>
                <a:gd name="connsiteY10" fmla="*/ 465775 h 1855418"/>
                <a:gd name="connsiteX11" fmla="*/ 1821288 w 1823398"/>
                <a:gd name="connsiteY11" fmla="*/ 831535 h 1855418"/>
                <a:gd name="connsiteX12" fmla="*/ 1767500 w 1823398"/>
                <a:gd name="connsiteY12" fmla="*/ 1197295 h 1855418"/>
                <a:gd name="connsiteX13" fmla="*/ 1627650 w 1823398"/>
                <a:gd name="connsiteY13" fmla="*/ 1487751 h 1855418"/>
                <a:gd name="connsiteX14" fmla="*/ 1434013 w 1823398"/>
                <a:gd name="connsiteY14" fmla="*/ 1659874 h 1855418"/>
                <a:gd name="connsiteX15" fmla="*/ 1218860 w 1823398"/>
                <a:gd name="connsiteY15" fmla="*/ 1788966 h 1855418"/>
                <a:gd name="connsiteX16" fmla="*/ 949918 w 1823398"/>
                <a:gd name="connsiteY16" fmla="*/ 1853511 h 1855418"/>
                <a:gd name="connsiteX17" fmla="*/ 734766 w 1823398"/>
                <a:gd name="connsiteY17" fmla="*/ 1831996 h 1855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23398" h="1855418">
                  <a:moveTo>
                    <a:pt x="139964" y="1412448"/>
                  </a:moveTo>
                  <a:cubicBezTo>
                    <a:pt x="103208" y="1319215"/>
                    <a:pt x="66453" y="1229394"/>
                    <a:pt x="43145" y="1143507"/>
                  </a:cubicBezTo>
                  <a:cubicBezTo>
                    <a:pt x="19837" y="1057620"/>
                    <a:pt x="1560" y="983668"/>
                    <a:pt x="115" y="897125"/>
                  </a:cubicBezTo>
                  <a:cubicBezTo>
                    <a:pt x="-1330" y="810582"/>
                    <a:pt x="10819" y="709829"/>
                    <a:pt x="34475" y="624250"/>
                  </a:cubicBezTo>
                  <a:cubicBezTo>
                    <a:pt x="58131" y="538671"/>
                    <a:pt x="77332" y="467434"/>
                    <a:pt x="142052" y="383647"/>
                  </a:cubicBezTo>
                  <a:cubicBezTo>
                    <a:pt x="206772" y="299860"/>
                    <a:pt x="332973" y="181353"/>
                    <a:pt x="422794" y="121530"/>
                  </a:cubicBezTo>
                  <a:cubicBezTo>
                    <a:pt x="512615" y="61707"/>
                    <a:pt x="582365" y="44433"/>
                    <a:pt x="680977" y="24711"/>
                  </a:cubicBezTo>
                  <a:cubicBezTo>
                    <a:pt x="779589" y="4989"/>
                    <a:pt x="908681" y="-5769"/>
                    <a:pt x="1014464" y="3196"/>
                  </a:cubicBezTo>
                  <a:cubicBezTo>
                    <a:pt x="1120247" y="12161"/>
                    <a:pt x="1229617" y="37262"/>
                    <a:pt x="1315678" y="78500"/>
                  </a:cubicBezTo>
                  <a:cubicBezTo>
                    <a:pt x="1401739" y="119738"/>
                    <a:pt x="1466285" y="186076"/>
                    <a:pt x="1530831" y="250622"/>
                  </a:cubicBezTo>
                  <a:cubicBezTo>
                    <a:pt x="1595377" y="315168"/>
                    <a:pt x="1654545" y="368956"/>
                    <a:pt x="1702954" y="465775"/>
                  </a:cubicBezTo>
                  <a:cubicBezTo>
                    <a:pt x="1751364" y="562594"/>
                    <a:pt x="1810530" y="709615"/>
                    <a:pt x="1821288" y="831535"/>
                  </a:cubicBezTo>
                  <a:cubicBezTo>
                    <a:pt x="1832046" y="953455"/>
                    <a:pt x="1799773" y="1087926"/>
                    <a:pt x="1767500" y="1197295"/>
                  </a:cubicBezTo>
                  <a:cubicBezTo>
                    <a:pt x="1735227" y="1306664"/>
                    <a:pt x="1683231" y="1410655"/>
                    <a:pt x="1627650" y="1487751"/>
                  </a:cubicBezTo>
                  <a:cubicBezTo>
                    <a:pt x="1572069" y="1564847"/>
                    <a:pt x="1502145" y="1609671"/>
                    <a:pt x="1434013" y="1659874"/>
                  </a:cubicBezTo>
                  <a:cubicBezTo>
                    <a:pt x="1365881" y="1710077"/>
                    <a:pt x="1299542" y="1756693"/>
                    <a:pt x="1218860" y="1788966"/>
                  </a:cubicBezTo>
                  <a:cubicBezTo>
                    <a:pt x="1138178" y="1821239"/>
                    <a:pt x="1030600" y="1846339"/>
                    <a:pt x="949918" y="1853511"/>
                  </a:cubicBezTo>
                  <a:cubicBezTo>
                    <a:pt x="869236" y="1860683"/>
                    <a:pt x="802001" y="1846339"/>
                    <a:pt x="734766" y="1831996"/>
                  </a:cubicBezTo>
                </a:path>
              </a:pathLst>
            </a:custGeom>
            <a:noFill/>
            <a:ln w="28575" cap="flat" cmpd="sng" algn="ctr">
              <a:solidFill>
                <a:srgbClr val="604878"/>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a:ea typeface="+mn-ea"/>
                <a:cs typeface="+mn-cs"/>
              </a:endParaRPr>
            </a:p>
          </p:txBody>
        </p:sp>
        <p:sp>
          <p:nvSpPr>
            <p:cNvPr id="106" name="Freeform 105"/>
            <p:cNvSpPr/>
            <p:nvPr/>
          </p:nvSpPr>
          <p:spPr>
            <a:xfrm>
              <a:off x="1424698" y="3727525"/>
              <a:ext cx="2127318" cy="1231750"/>
            </a:xfrm>
            <a:custGeom>
              <a:avLst/>
              <a:gdLst>
                <a:gd name="connsiteX0" fmla="*/ 59857 w 2127318"/>
                <a:gd name="connsiteY0" fmla="*/ 1145689 h 1231750"/>
                <a:gd name="connsiteX1" fmla="*/ 6069 w 2127318"/>
                <a:gd name="connsiteY1" fmla="*/ 704626 h 1231750"/>
                <a:gd name="connsiteX2" fmla="*/ 6069 w 2127318"/>
                <a:gd name="connsiteY2" fmla="*/ 435684 h 1231750"/>
                <a:gd name="connsiteX3" fmla="*/ 49100 w 2127318"/>
                <a:gd name="connsiteY3" fmla="*/ 263562 h 1231750"/>
                <a:gd name="connsiteX4" fmla="*/ 113646 w 2127318"/>
                <a:gd name="connsiteY4" fmla="*/ 145228 h 1231750"/>
                <a:gd name="connsiteX5" fmla="*/ 199707 w 2127318"/>
                <a:gd name="connsiteY5" fmla="*/ 48409 h 1231750"/>
                <a:gd name="connsiteX6" fmla="*/ 275010 w 2127318"/>
                <a:gd name="connsiteY6" fmla="*/ 5379 h 1231750"/>
                <a:gd name="connsiteX7" fmla="*/ 371829 w 2127318"/>
                <a:gd name="connsiteY7" fmla="*/ 5379 h 1231750"/>
                <a:gd name="connsiteX8" fmla="*/ 490163 w 2127318"/>
                <a:gd name="connsiteY8" fmla="*/ 48409 h 1231750"/>
                <a:gd name="connsiteX9" fmla="*/ 597740 w 2127318"/>
                <a:gd name="connsiteY9" fmla="*/ 123713 h 1231750"/>
                <a:gd name="connsiteX10" fmla="*/ 651528 w 2127318"/>
                <a:gd name="connsiteY10" fmla="*/ 199016 h 1231750"/>
                <a:gd name="connsiteX11" fmla="*/ 748347 w 2127318"/>
                <a:gd name="connsiteY11" fmla="*/ 306593 h 1231750"/>
                <a:gd name="connsiteX12" fmla="*/ 834408 w 2127318"/>
                <a:gd name="connsiteY12" fmla="*/ 424927 h 1231750"/>
                <a:gd name="connsiteX13" fmla="*/ 898954 w 2127318"/>
                <a:gd name="connsiteY13" fmla="*/ 543261 h 1231750"/>
                <a:gd name="connsiteX14" fmla="*/ 1038803 w 2127318"/>
                <a:gd name="connsiteY14" fmla="*/ 597049 h 1231750"/>
                <a:gd name="connsiteX15" fmla="*/ 1200168 w 2127318"/>
                <a:gd name="connsiteY15" fmla="*/ 607807 h 1231750"/>
                <a:gd name="connsiteX16" fmla="*/ 1383048 w 2127318"/>
                <a:gd name="connsiteY16" fmla="*/ 543261 h 1231750"/>
                <a:gd name="connsiteX17" fmla="*/ 1533655 w 2127318"/>
                <a:gd name="connsiteY17" fmla="*/ 478715 h 1231750"/>
                <a:gd name="connsiteX18" fmla="*/ 1587443 w 2127318"/>
                <a:gd name="connsiteY18" fmla="*/ 403411 h 1231750"/>
                <a:gd name="connsiteX19" fmla="*/ 1630474 w 2127318"/>
                <a:gd name="connsiteY19" fmla="*/ 306593 h 1231750"/>
                <a:gd name="connsiteX20" fmla="*/ 1684262 w 2127318"/>
                <a:gd name="connsiteY20" fmla="*/ 209774 h 1231750"/>
                <a:gd name="connsiteX21" fmla="*/ 1813354 w 2127318"/>
                <a:gd name="connsiteY21" fmla="*/ 177501 h 1231750"/>
                <a:gd name="connsiteX22" fmla="*/ 1931688 w 2127318"/>
                <a:gd name="connsiteY22" fmla="*/ 199016 h 1231750"/>
                <a:gd name="connsiteX23" fmla="*/ 2039264 w 2127318"/>
                <a:gd name="connsiteY23" fmla="*/ 295835 h 1231750"/>
                <a:gd name="connsiteX24" fmla="*/ 2114568 w 2127318"/>
                <a:gd name="connsiteY24" fmla="*/ 414169 h 1231750"/>
                <a:gd name="connsiteX25" fmla="*/ 2125326 w 2127318"/>
                <a:gd name="connsiteY25" fmla="*/ 543261 h 1231750"/>
                <a:gd name="connsiteX26" fmla="*/ 2093053 w 2127318"/>
                <a:gd name="connsiteY26" fmla="*/ 693868 h 1231750"/>
                <a:gd name="connsiteX27" fmla="*/ 2006991 w 2127318"/>
                <a:gd name="connsiteY27" fmla="*/ 779929 h 1231750"/>
                <a:gd name="connsiteX28" fmla="*/ 1888657 w 2127318"/>
                <a:gd name="connsiteY28" fmla="*/ 833717 h 1231750"/>
                <a:gd name="connsiteX29" fmla="*/ 1781081 w 2127318"/>
                <a:gd name="connsiteY29" fmla="*/ 822960 h 1231750"/>
                <a:gd name="connsiteX30" fmla="*/ 1695020 w 2127318"/>
                <a:gd name="connsiteY30" fmla="*/ 758414 h 1231750"/>
                <a:gd name="connsiteX31" fmla="*/ 1641231 w 2127318"/>
                <a:gd name="connsiteY31" fmla="*/ 822960 h 1231750"/>
                <a:gd name="connsiteX32" fmla="*/ 1501382 w 2127318"/>
                <a:gd name="connsiteY32" fmla="*/ 952051 h 1231750"/>
                <a:gd name="connsiteX33" fmla="*/ 1361533 w 2127318"/>
                <a:gd name="connsiteY33" fmla="*/ 1091901 h 1231750"/>
                <a:gd name="connsiteX34" fmla="*/ 1167895 w 2127318"/>
                <a:gd name="connsiteY34" fmla="*/ 1199477 h 1231750"/>
                <a:gd name="connsiteX35" fmla="*/ 974257 w 2127318"/>
                <a:gd name="connsiteY35" fmla="*/ 1231750 h 1231750"/>
                <a:gd name="connsiteX36" fmla="*/ 748347 w 2127318"/>
                <a:gd name="connsiteY36" fmla="*/ 1199477 h 1231750"/>
                <a:gd name="connsiteX37" fmla="*/ 543951 w 2127318"/>
                <a:gd name="connsiteY37" fmla="*/ 1124174 h 1231750"/>
                <a:gd name="connsiteX38" fmla="*/ 371829 w 2127318"/>
                <a:gd name="connsiteY38" fmla="*/ 984324 h 1231750"/>
                <a:gd name="connsiteX39" fmla="*/ 231980 w 2127318"/>
                <a:gd name="connsiteY39" fmla="*/ 790687 h 1231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127318" h="1231750">
                  <a:moveTo>
                    <a:pt x="59857" y="1145689"/>
                  </a:moveTo>
                  <a:cubicBezTo>
                    <a:pt x="37445" y="984324"/>
                    <a:pt x="15034" y="822960"/>
                    <a:pt x="6069" y="704626"/>
                  </a:cubicBezTo>
                  <a:cubicBezTo>
                    <a:pt x="-2896" y="586292"/>
                    <a:pt x="-1103" y="509195"/>
                    <a:pt x="6069" y="435684"/>
                  </a:cubicBezTo>
                  <a:cubicBezTo>
                    <a:pt x="13241" y="362173"/>
                    <a:pt x="31170" y="311971"/>
                    <a:pt x="49100" y="263562"/>
                  </a:cubicBezTo>
                  <a:cubicBezTo>
                    <a:pt x="67030" y="215153"/>
                    <a:pt x="88545" y="181087"/>
                    <a:pt x="113646" y="145228"/>
                  </a:cubicBezTo>
                  <a:cubicBezTo>
                    <a:pt x="138747" y="109369"/>
                    <a:pt x="172813" y="71717"/>
                    <a:pt x="199707" y="48409"/>
                  </a:cubicBezTo>
                  <a:cubicBezTo>
                    <a:pt x="226601" y="25101"/>
                    <a:pt x="246323" y="12551"/>
                    <a:pt x="275010" y="5379"/>
                  </a:cubicBezTo>
                  <a:cubicBezTo>
                    <a:pt x="303697" y="-1793"/>
                    <a:pt x="335970" y="-1793"/>
                    <a:pt x="371829" y="5379"/>
                  </a:cubicBezTo>
                  <a:cubicBezTo>
                    <a:pt x="407688" y="12551"/>
                    <a:pt x="452511" y="28687"/>
                    <a:pt x="490163" y="48409"/>
                  </a:cubicBezTo>
                  <a:cubicBezTo>
                    <a:pt x="527815" y="68131"/>
                    <a:pt x="570846" y="98612"/>
                    <a:pt x="597740" y="123713"/>
                  </a:cubicBezTo>
                  <a:cubicBezTo>
                    <a:pt x="624634" y="148814"/>
                    <a:pt x="626427" y="168536"/>
                    <a:pt x="651528" y="199016"/>
                  </a:cubicBezTo>
                  <a:cubicBezTo>
                    <a:pt x="676629" y="229496"/>
                    <a:pt x="717867" y="268941"/>
                    <a:pt x="748347" y="306593"/>
                  </a:cubicBezTo>
                  <a:cubicBezTo>
                    <a:pt x="778827" y="344245"/>
                    <a:pt x="809307" y="385482"/>
                    <a:pt x="834408" y="424927"/>
                  </a:cubicBezTo>
                  <a:cubicBezTo>
                    <a:pt x="859509" y="464372"/>
                    <a:pt x="864888" y="514574"/>
                    <a:pt x="898954" y="543261"/>
                  </a:cubicBezTo>
                  <a:cubicBezTo>
                    <a:pt x="933020" y="571948"/>
                    <a:pt x="988601" y="586291"/>
                    <a:pt x="1038803" y="597049"/>
                  </a:cubicBezTo>
                  <a:cubicBezTo>
                    <a:pt x="1089005" y="607807"/>
                    <a:pt x="1142794" y="616772"/>
                    <a:pt x="1200168" y="607807"/>
                  </a:cubicBezTo>
                  <a:cubicBezTo>
                    <a:pt x="1257542" y="598842"/>
                    <a:pt x="1327467" y="564776"/>
                    <a:pt x="1383048" y="543261"/>
                  </a:cubicBezTo>
                  <a:cubicBezTo>
                    <a:pt x="1438629" y="521746"/>
                    <a:pt x="1499589" y="502023"/>
                    <a:pt x="1533655" y="478715"/>
                  </a:cubicBezTo>
                  <a:cubicBezTo>
                    <a:pt x="1567721" y="455407"/>
                    <a:pt x="1571307" y="432098"/>
                    <a:pt x="1587443" y="403411"/>
                  </a:cubicBezTo>
                  <a:cubicBezTo>
                    <a:pt x="1603579" y="374724"/>
                    <a:pt x="1614338" y="338866"/>
                    <a:pt x="1630474" y="306593"/>
                  </a:cubicBezTo>
                  <a:cubicBezTo>
                    <a:pt x="1646610" y="274320"/>
                    <a:pt x="1653782" y="231289"/>
                    <a:pt x="1684262" y="209774"/>
                  </a:cubicBezTo>
                  <a:cubicBezTo>
                    <a:pt x="1714742" y="188259"/>
                    <a:pt x="1772116" y="179294"/>
                    <a:pt x="1813354" y="177501"/>
                  </a:cubicBezTo>
                  <a:cubicBezTo>
                    <a:pt x="1854592" y="175708"/>
                    <a:pt x="1894036" y="179294"/>
                    <a:pt x="1931688" y="199016"/>
                  </a:cubicBezTo>
                  <a:cubicBezTo>
                    <a:pt x="1969340" y="218738"/>
                    <a:pt x="2008784" y="259976"/>
                    <a:pt x="2039264" y="295835"/>
                  </a:cubicBezTo>
                  <a:cubicBezTo>
                    <a:pt x="2069744" y="331694"/>
                    <a:pt x="2100224" y="372931"/>
                    <a:pt x="2114568" y="414169"/>
                  </a:cubicBezTo>
                  <a:cubicBezTo>
                    <a:pt x="2128912" y="455407"/>
                    <a:pt x="2128912" y="496645"/>
                    <a:pt x="2125326" y="543261"/>
                  </a:cubicBezTo>
                  <a:cubicBezTo>
                    <a:pt x="2121740" y="589877"/>
                    <a:pt x="2112776" y="654423"/>
                    <a:pt x="2093053" y="693868"/>
                  </a:cubicBezTo>
                  <a:cubicBezTo>
                    <a:pt x="2073331" y="733313"/>
                    <a:pt x="2041057" y="756621"/>
                    <a:pt x="2006991" y="779929"/>
                  </a:cubicBezTo>
                  <a:cubicBezTo>
                    <a:pt x="1972925" y="803237"/>
                    <a:pt x="1926309" y="826545"/>
                    <a:pt x="1888657" y="833717"/>
                  </a:cubicBezTo>
                  <a:cubicBezTo>
                    <a:pt x="1851005" y="840889"/>
                    <a:pt x="1813354" y="835510"/>
                    <a:pt x="1781081" y="822960"/>
                  </a:cubicBezTo>
                  <a:cubicBezTo>
                    <a:pt x="1748808" y="810409"/>
                    <a:pt x="1718328" y="758414"/>
                    <a:pt x="1695020" y="758414"/>
                  </a:cubicBezTo>
                  <a:cubicBezTo>
                    <a:pt x="1671712" y="758414"/>
                    <a:pt x="1673504" y="790687"/>
                    <a:pt x="1641231" y="822960"/>
                  </a:cubicBezTo>
                  <a:cubicBezTo>
                    <a:pt x="1608958" y="855233"/>
                    <a:pt x="1547998" y="907228"/>
                    <a:pt x="1501382" y="952051"/>
                  </a:cubicBezTo>
                  <a:cubicBezTo>
                    <a:pt x="1454766" y="996874"/>
                    <a:pt x="1417114" y="1050663"/>
                    <a:pt x="1361533" y="1091901"/>
                  </a:cubicBezTo>
                  <a:cubicBezTo>
                    <a:pt x="1305952" y="1133139"/>
                    <a:pt x="1232441" y="1176169"/>
                    <a:pt x="1167895" y="1199477"/>
                  </a:cubicBezTo>
                  <a:cubicBezTo>
                    <a:pt x="1103349" y="1222785"/>
                    <a:pt x="1044182" y="1231750"/>
                    <a:pt x="974257" y="1231750"/>
                  </a:cubicBezTo>
                  <a:cubicBezTo>
                    <a:pt x="904332" y="1231750"/>
                    <a:pt x="820065" y="1217406"/>
                    <a:pt x="748347" y="1199477"/>
                  </a:cubicBezTo>
                  <a:cubicBezTo>
                    <a:pt x="676629" y="1181548"/>
                    <a:pt x="606704" y="1160033"/>
                    <a:pt x="543951" y="1124174"/>
                  </a:cubicBezTo>
                  <a:cubicBezTo>
                    <a:pt x="481198" y="1088315"/>
                    <a:pt x="423824" y="1039905"/>
                    <a:pt x="371829" y="984324"/>
                  </a:cubicBezTo>
                  <a:cubicBezTo>
                    <a:pt x="319834" y="928743"/>
                    <a:pt x="275907" y="859715"/>
                    <a:pt x="231980" y="790687"/>
                  </a:cubicBezTo>
                </a:path>
              </a:pathLst>
            </a:custGeom>
            <a:noFill/>
            <a:ln w="28575" cap="flat" cmpd="sng" algn="ctr">
              <a:solidFill>
                <a:srgbClr val="604878"/>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a:ea typeface="+mn-ea"/>
                <a:cs typeface="+mn-cs"/>
              </a:endParaRPr>
            </a:p>
          </p:txBody>
        </p:sp>
        <p:cxnSp>
          <p:nvCxnSpPr>
            <p:cNvPr id="107" name="Straight Connector 106"/>
            <p:cNvCxnSpPr/>
            <p:nvPr/>
          </p:nvCxnSpPr>
          <p:spPr>
            <a:xfrm flipH="1" flipV="1">
              <a:off x="3033655" y="4647303"/>
              <a:ext cx="108566" cy="426496"/>
            </a:xfrm>
            <a:prstGeom prst="line">
              <a:avLst/>
            </a:prstGeom>
            <a:noFill/>
            <a:ln w="28575" cap="flat" cmpd="sng" algn="ctr">
              <a:solidFill>
                <a:srgbClr val="604878"/>
              </a:solidFill>
              <a:prstDash val="solid"/>
            </a:ln>
            <a:effectLst/>
          </p:spPr>
        </p:cxnSp>
        <p:cxnSp>
          <p:nvCxnSpPr>
            <p:cNvPr id="108" name="Straight Connector 107"/>
            <p:cNvCxnSpPr/>
            <p:nvPr/>
          </p:nvCxnSpPr>
          <p:spPr>
            <a:xfrm flipH="1" flipV="1">
              <a:off x="2872292" y="4060158"/>
              <a:ext cx="5544" cy="176646"/>
            </a:xfrm>
            <a:prstGeom prst="line">
              <a:avLst/>
            </a:prstGeom>
            <a:noFill/>
            <a:ln w="28575" cap="flat" cmpd="sng" algn="ctr">
              <a:solidFill>
                <a:srgbClr val="604878"/>
              </a:solidFill>
              <a:prstDash val="solid"/>
            </a:ln>
            <a:effectLst/>
          </p:spPr>
        </p:cxnSp>
        <p:cxnSp>
          <p:nvCxnSpPr>
            <p:cNvPr id="109" name="Straight Connector 108"/>
            <p:cNvCxnSpPr/>
            <p:nvPr/>
          </p:nvCxnSpPr>
          <p:spPr>
            <a:xfrm>
              <a:off x="2653443" y="3101367"/>
              <a:ext cx="344613" cy="100938"/>
            </a:xfrm>
            <a:prstGeom prst="line">
              <a:avLst/>
            </a:prstGeom>
            <a:noFill/>
            <a:ln w="28575" cap="flat" cmpd="sng" algn="ctr">
              <a:solidFill>
                <a:srgbClr val="604878"/>
              </a:solidFill>
              <a:prstDash val="solid"/>
            </a:ln>
            <a:effectLst/>
          </p:spPr>
        </p:cxnSp>
        <p:cxnSp>
          <p:nvCxnSpPr>
            <p:cNvPr id="110" name="Straight Connector 109"/>
            <p:cNvCxnSpPr/>
            <p:nvPr/>
          </p:nvCxnSpPr>
          <p:spPr>
            <a:xfrm flipV="1">
              <a:off x="2546856" y="3215431"/>
              <a:ext cx="486799" cy="21976"/>
            </a:xfrm>
            <a:prstGeom prst="line">
              <a:avLst/>
            </a:prstGeom>
            <a:noFill/>
            <a:ln w="28575" cap="flat" cmpd="sng" algn="ctr">
              <a:solidFill>
                <a:srgbClr val="604878"/>
              </a:solidFill>
              <a:prstDash val="solid"/>
            </a:ln>
            <a:effectLst/>
          </p:spPr>
        </p:cxnSp>
        <p:cxnSp>
          <p:nvCxnSpPr>
            <p:cNvPr id="111" name="Straight Connector 110"/>
            <p:cNvCxnSpPr/>
            <p:nvPr/>
          </p:nvCxnSpPr>
          <p:spPr>
            <a:xfrm flipV="1">
              <a:off x="3033655" y="3159680"/>
              <a:ext cx="151598" cy="42626"/>
            </a:xfrm>
            <a:prstGeom prst="line">
              <a:avLst/>
            </a:prstGeom>
            <a:noFill/>
            <a:ln w="28575" cap="flat" cmpd="sng" algn="ctr">
              <a:solidFill>
                <a:srgbClr val="604878"/>
              </a:solidFill>
              <a:prstDash val="solid"/>
            </a:ln>
            <a:effectLst/>
          </p:spPr>
        </p:cxnSp>
        <p:cxnSp>
          <p:nvCxnSpPr>
            <p:cNvPr id="112" name="Straight Connector 111"/>
            <p:cNvCxnSpPr/>
            <p:nvPr/>
          </p:nvCxnSpPr>
          <p:spPr>
            <a:xfrm>
              <a:off x="3033655" y="3215431"/>
              <a:ext cx="220038" cy="115042"/>
            </a:xfrm>
            <a:prstGeom prst="line">
              <a:avLst/>
            </a:prstGeom>
            <a:noFill/>
            <a:ln w="28575" cap="flat" cmpd="sng" algn="ctr">
              <a:solidFill>
                <a:srgbClr val="604878"/>
              </a:solidFill>
              <a:prstDash val="solid"/>
            </a:ln>
            <a:effectLst/>
          </p:spPr>
        </p:cxnSp>
        <p:sp>
          <p:nvSpPr>
            <p:cNvPr id="113" name="Freeform 112"/>
            <p:cNvSpPr/>
            <p:nvPr/>
          </p:nvSpPr>
          <p:spPr>
            <a:xfrm>
              <a:off x="2569296" y="2670272"/>
              <a:ext cx="314390" cy="314150"/>
            </a:xfrm>
            <a:custGeom>
              <a:avLst/>
              <a:gdLst>
                <a:gd name="connsiteX0" fmla="*/ 314149 w 314390"/>
                <a:gd name="connsiteY0" fmla="*/ 0 h 314150"/>
                <a:gd name="connsiteX1" fmla="*/ 308540 w 314390"/>
                <a:gd name="connsiteY1" fmla="*/ 72928 h 314150"/>
                <a:gd name="connsiteX2" fmla="*/ 274881 w 314390"/>
                <a:gd name="connsiteY2" fmla="*/ 123416 h 314150"/>
                <a:gd name="connsiteX3" fmla="*/ 207563 w 314390"/>
                <a:gd name="connsiteY3" fmla="*/ 151465 h 314150"/>
                <a:gd name="connsiteX4" fmla="*/ 129025 w 314390"/>
                <a:gd name="connsiteY4" fmla="*/ 190734 h 314150"/>
                <a:gd name="connsiteX5" fmla="*/ 78537 w 314390"/>
                <a:gd name="connsiteY5" fmla="*/ 241222 h 314150"/>
                <a:gd name="connsiteX6" fmla="*/ 33659 w 314390"/>
                <a:gd name="connsiteY6" fmla="*/ 263662 h 314150"/>
                <a:gd name="connsiteX7" fmla="*/ 0 w 314390"/>
                <a:gd name="connsiteY7" fmla="*/ 314150 h 31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4390" h="314150">
                  <a:moveTo>
                    <a:pt x="314149" y="0"/>
                  </a:moveTo>
                  <a:cubicBezTo>
                    <a:pt x="314617" y="26179"/>
                    <a:pt x="315085" y="52359"/>
                    <a:pt x="308540" y="72928"/>
                  </a:cubicBezTo>
                  <a:cubicBezTo>
                    <a:pt x="301995" y="93497"/>
                    <a:pt x="291710" y="110327"/>
                    <a:pt x="274881" y="123416"/>
                  </a:cubicBezTo>
                  <a:cubicBezTo>
                    <a:pt x="258051" y="136506"/>
                    <a:pt x="231872" y="140245"/>
                    <a:pt x="207563" y="151465"/>
                  </a:cubicBezTo>
                  <a:cubicBezTo>
                    <a:pt x="183254" y="162685"/>
                    <a:pt x="150529" y="175775"/>
                    <a:pt x="129025" y="190734"/>
                  </a:cubicBezTo>
                  <a:cubicBezTo>
                    <a:pt x="107521" y="205693"/>
                    <a:pt x="94431" y="229067"/>
                    <a:pt x="78537" y="241222"/>
                  </a:cubicBezTo>
                  <a:cubicBezTo>
                    <a:pt x="62643" y="253377"/>
                    <a:pt x="46748" y="251507"/>
                    <a:pt x="33659" y="263662"/>
                  </a:cubicBezTo>
                  <a:cubicBezTo>
                    <a:pt x="20569" y="275817"/>
                    <a:pt x="10284" y="294983"/>
                    <a:pt x="0" y="314150"/>
                  </a:cubicBezTo>
                </a:path>
              </a:pathLst>
            </a:custGeom>
            <a:noFill/>
            <a:ln w="28575" cap="flat" cmpd="sng" algn="ctr">
              <a:solidFill>
                <a:srgbClr val="604878"/>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a:ea typeface="+mn-ea"/>
                <a:cs typeface="+mn-cs"/>
              </a:endParaRPr>
            </a:p>
          </p:txBody>
        </p:sp>
        <p:sp>
          <p:nvSpPr>
            <p:cNvPr id="114" name="Freeform 113"/>
            <p:cNvSpPr/>
            <p:nvPr/>
          </p:nvSpPr>
          <p:spPr>
            <a:xfrm>
              <a:off x="3001252" y="2715151"/>
              <a:ext cx="224392" cy="381467"/>
            </a:xfrm>
            <a:custGeom>
              <a:avLst/>
              <a:gdLst>
                <a:gd name="connsiteX0" fmla="*/ 0 w 224392"/>
                <a:gd name="connsiteY0" fmla="*/ 0 h 381467"/>
                <a:gd name="connsiteX1" fmla="*/ 22439 w 224392"/>
                <a:gd name="connsiteY1" fmla="*/ 123416 h 381467"/>
                <a:gd name="connsiteX2" fmla="*/ 61708 w 224392"/>
                <a:gd name="connsiteY2" fmla="*/ 179514 h 381467"/>
                <a:gd name="connsiteX3" fmla="*/ 84147 w 224392"/>
                <a:gd name="connsiteY3" fmla="*/ 213173 h 381467"/>
                <a:gd name="connsiteX4" fmla="*/ 157074 w 224392"/>
                <a:gd name="connsiteY4" fmla="*/ 263661 h 381467"/>
                <a:gd name="connsiteX5" fmla="*/ 190733 w 224392"/>
                <a:gd name="connsiteY5" fmla="*/ 297320 h 381467"/>
                <a:gd name="connsiteX6" fmla="*/ 207563 w 224392"/>
                <a:gd name="connsiteY6" fmla="*/ 336589 h 381467"/>
                <a:gd name="connsiteX7" fmla="*/ 224392 w 224392"/>
                <a:gd name="connsiteY7" fmla="*/ 381467 h 381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392" h="381467">
                  <a:moveTo>
                    <a:pt x="0" y="0"/>
                  </a:moveTo>
                  <a:cubicBezTo>
                    <a:pt x="6077" y="46748"/>
                    <a:pt x="12154" y="93497"/>
                    <a:pt x="22439" y="123416"/>
                  </a:cubicBezTo>
                  <a:cubicBezTo>
                    <a:pt x="32724" y="153335"/>
                    <a:pt x="51423" y="164555"/>
                    <a:pt x="61708" y="179514"/>
                  </a:cubicBezTo>
                  <a:cubicBezTo>
                    <a:pt x="71993" y="194473"/>
                    <a:pt x="68253" y="199149"/>
                    <a:pt x="84147" y="213173"/>
                  </a:cubicBezTo>
                  <a:cubicBezTo>
                    <a:pt x="100041" y="227197"/>
                    <a:pt x="139310" y="249637"/>
                    <a:pt x="157074" y="263661"/>
                  </a:cubicBezTo>
                  <a:cubicBezTo>
                    <a:pt x="174838" y="277686"/>
                    <a:pt x="182318" y="285165"/>
                    <a:pt x="190733" y="297320"/>
                  </a:cubicBezTo>
                  <a:cubicBezTo>
                    <a:pt x="199148" y="309475"/>
                    <a:pt x="201953" y="322565"/>
                    <a:pt x="207563" y="336589"/>
                  </a:cubicBezTo>
                  <a:cubicBezTo>
                    <a:pt x="213173" y="350614"/>
                    <a:pt x="218782" y="366040"/>
                    <a:pt x="224392" y="381467"/>
                  </a:cubicBezTo>
                </a:path>
              </a:pathLst>
            </a:custGeom>
            <a:noFill/>
            <a:ln w="28575" cap="flat" cmpd="sng" algn="ctr">
              <a:solidFill>
                <a:srgbClr val="604878"/>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a:ea typeface="+mn-ea"/>
                <a:cs typeface="+mn-cs"/>
              </a:endParaRPr>
            </a:p>
          </p:txBody>
        </p:sp>
        <p:sp>
          <p:nvSpPr>
            <p:cNvPr id="115" name="Freeform 114"/>
            <p:cNvSpPr/>
            <p:nvPr/>
          </p:nvSpPr>
          <p:spPr>
            <a:xfrm>
              <a:off x="2668402" y="3516701"/>
              <a:ext cx="347708" cy="327269"/>
            </a:xfrm>
            <a:custGeom>
              <a:avLst/>
              <a:gdLst>
                <a:gd name="connsiteX0" fmla="*/ 327240 w 347708"/>
                <a:gd name="connsiteY0" fmla="*/ 654 h 327269"/>
                <a:gd name="connsiteX1" fmla="*/ 186994 w 347708"/>
                <a:gd name="connsiteY1" fmla="*/ 28703 h 327269"/>
                <a:gd name="connsiteX2" fmla="*/ 125286 w 347708"/>
                <a:gd name="connsiteY2" fmla="*/ 67971 h 327269"/>
                <a:gd name="connsiteX3" fmla="*/ 74798 w 347708"/>
                <a:gd name="connsiteY3" fmla="*/ 124070 h 327269"/>
                <a:gd name="connsiteX4" fmla="*/ 29919 w 347708"/>
                <a:gd name="connsiteY4" fmla="*/ 208217 h 327269"/>
                <a:gd name="connsiteX5" fmla="*/ 1870 w 347708"/>
                <a:gd name="connsiteY5" fmla="*/ 258705 h 327269"/>
                <a:gd name="connsiteX6" fmla="*/ 7480 w 347708"/>
                <a:gd name="connsiteY6" fmla="*/ 309193 h 327269"/>
                <a:gd name="connsiteX7" fmla="*/ 46749 w 347708"/>
                <a:gd name="connsiteY7" fmla="*/ 326023 h 327269"/>
                <a:gd name="connsiteX8" fmla="*/ 130896 w 347708"/>
                <a:gd name="connsiteY8" fmla="*/ 326023 h 327269"/>
                <a:gd name="connsiteX9" fmla="*/ 209434 w 347708"/>
                <a:gd name="connsiteY9" fmla="*/ 326023 h 327269"/>
                <a:gd name="connsiteX10" fmla="*/ 231873 w 347708"/>
                <a:gd name="connsiteY10" fmla="*/ 320413 h 327269"/>
                <a:gd name="connsiteX11" fmla="*/ 254312 w 347708"/>
                <a:gd name="connsiteY11" fmla="*/ 292364 h 327269"/>
                <a:gd name="connsiteX12" fmla="*/ 243092 w 347708"/>
                <a:gd name="connsiteY12" fmla="*/ 225046 h 327269"/>
                <a:gd name="connsiteX13" fmla="*/ 243092 w 347708"/>
                <a:gd name="connsiteY13" fmla="*/ 168948 h 327269"/>
                <a:gd name="connsiteX14" fmla="*/ 243092 w 347708"/>
                <a:gd name="connsiteY14" fmla="*/ 124070 h 327269"/>
                <a:gd name="connsiteX15" fmla="*/ 259922 w 347708"/>
                <a:gd name="connsiteY15" fmla="*/ 84801 h 327269"/>
                <a:gd name="connsiteX16" fmla="*/ 276751 w 347708"/>
                <a:gd name="connsiteY16" fmla="*/ 67971 h 327269"/>
                <a:gd name="connsiteX17" fmla="*/ 321630 w 347708"/>
                <a:gd name="connsiteY17" fmla="*/ 51142 h 327269"/>
                <a:gd name="connsiteX18" fmla="*/ 344069 w 347708"/>
                <a:gd name="connsiteY18" fmla="*/ 56752 h 327269"/>
                <a:gd name="connsiteX19" fmla="*/ 327240 w 347708"/>
                <a:gd name="connsiteY19" fmla="*/ 654 h 327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7708" h="327269">
                  <a:moveTo>
                    <a:pt x="327240" y="654"/>
                  </a:moveTo>
                  <a:cubicBezTo>
                    <a:pt x="301061" y="-4021"/>
                    <a:pt x="220653" y="17484"/>
                    <a:pt x="186994" y="28703"/>
                  </a:cubicBezTo>
                  <a:cubicBezTo>
                    <a:pt x="153335" y="39922"/>
                    <a:pt x="143985" y="52077"/>
                    <a:pt x="125286" y="67971"/>
                  </a:cubicBezTo>
                  <a:cubicBezTo>
                    <a:pt x="106587" y="83865"/>
                    <a:pt x="90692" y="100696"/>
                    <a:pt x="74798" y="124070"/>
                  </a:cubicBezTo>
                  <a:cubicBezTo>
                    <a:pt x="58903" y="147444"/>
                    <a:pt x="42074" y="185778"/>
                    <a:pt x="29919" y="208217"/>
                  </a:cubicBezTo>
                  <a:cubicBezTo>
                    <a:pt x="17764" y="230656"/>
                    <a:pt x="5610" y="241876"/>
                    <a:pt x="1870" y="258705"/>
                  </a:cubicBezTo>
                  <a:cubicBezTo>
                    <a:pt x="-1870" y="275534"/>
                    <a:pt x="0" y="297973"/>
                    <a:pt x="7480" y="309193"/>
                  </a:cubicBezTo>
                  <a:cubicBezTo>
                    <a:pt x="14960" y="320413"/>
                    <a:pt x="26180" y="323218"/>
                    <a:pt x="46749" y="326023"/>
                  </a:cubicBezTo>
                  <a:cubicBezTo>
                    <a:pt x="67318" y="328828"/>
                    <a:pt x="130896" y="326023"/>
                    <a:pt x="130896" y="326023"/>
                  </a:cubicBezTo>
                  <a:cubicBezTo>
                    <a:pt x="158010" y="326023"/>
                    <a:pt x="192604" y="326958"/>
                    <a:pt x="209434" y="326023"/>
                  </a:cubicBezTo>
                  <a:cubicBezTo>
                    <a:pt x="226263" y="325088"/>
                    <a:pt x="224393" y="326023"/>
                    <a:pt x="231873" y="320413"/>
                  </a:cubicBezTo>
                  <a:cubicBezTo>
                    <a:pt x="239353" y="314803"/>
                    <a:pt x="252442" y="308259"/>
                    <a:pt x="254312" y="292364"/>
                  </a:cubicBezTo>
                  <a:cubicBezTo>
                    <a:pt x="256182" y="276470"/>
                    <a:pt x="244962" y="245615"/>
                    <a:pt x="243092" y="225046"/>
                  </a:cubicBezTo>
                  <a:cubicBezTo>
                    <a:pt x="241222" y="204477"/>
                    <a:pt x="243092" y="168948"/>
                    <a:pt x="243092" y="168948"/>
                  </a:cubicBezTo>
                  <a:cubicBezTo>
                    <a:pt x="243092" y="152119"/>
                    <a:pt x="240287" y="138094"/>
                    <a:pt x="243092" y="124070"/>
                  </a:cubicBezTo>
                  <a:cubicBezTo>
                    <a:pt x="245897" y="110046"/>
                    <a:pt x="254312" y="94151"/>
                    <a:pt x="259922" y="84801"/>
                  </a:cubicBezTo>
                  <a:cubicBezTo>
                    <a:pt x="265532" y="75451"/>
                    <a:pt x="266466" y="73581"/>
                    <a:pt x="276751" y="67971"/>
                  </a:cubicBezTo>
                  <a:cubicBezTo>
                    <a:pt x="287036" y="62361"/>
                    <a:pt x="310410" y="53012"/>
                    <a:pt x="321630" y="51142"/>
                  </a:cubicBezTo>
                  <a:cubicBezTo>
                    <a:pt x="332850" y="49272"/>
                    <a:pt x="339394" y="58622"/>
                    <a:pt x="344069" y="56752"/>
                  </a:cubicBezTo>
                  <a:cubicBezTo>
                    <a:pt x="348744" y="54882"/>
                    <a:pt x="353419" y="5329"/>
                    <a:pt x="327240" y="654"/>
                  </a:cubicBezTo>
                  <a:close/>
                </a:path>
              </a:pathLst>
            </a:custGeom>
            <a:solidFill>
              <a:srgbClr val="604878"/>
            </a:solidFill>
            <a:ln w="25400" cap="flat" cmpd="sng" algn="ctr">
              <a:solidFill>
                <a:srgbClr val="604878"/>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Trebuchet MS"/>
                <a:ea typeface="+mn-ea"/>
                <a:cs typeface="+mn-cs"/>
              </a:endParaRPr>
            </a:p>
          </p:txBody>
        </p:sp>
      </p:grpSp>
      <p:sp>
        <p:nvSpPr>
          <p:cNvPr id="3" name="Footer Placeholder 2"/>
          <p:cNvSpPr>
            <a:spLocks noGrp="1"/>
          </p:cNvSpPr>
          <p:nvPr>
            <p:ph type="ftr" sz="quarter" idx="11"/>
          </p:nvPr>
        </p:nvSpPr>
        <p:spPr/>
        <p:txBody>
          <a:bodyPr/>
          <a:lstStyle/>
          <a:p>
            <a:r>
              <a:rPr lang="en-US"/>
              <a:t>Linsey Marr, Virginia Tech, March 2020</a:t>
            </a:r>
          </a:p>
        </p:txBody>
      </p:sp>
      <p:sp>
        <p:nvSpPr>
          <p:cNvPr id="5" name="Slide Number Placeholder 4"/>
          <p:cNvSpPr>
            <a:spLocks noGrp="1"/>
          </p:cNvSpPr>
          <p:nvPr>
            <p:ph type="sldNum" sz="quarter" idx="12"/>
          </p:nvPr>
        </p:nvSpPr>
        <p:spPr/>
        <p:txBody>
          <a:bodyPr/>
          <a:lstStyle/>
          <a:p>
            <a:fld id="{6AEDFF68-3D12-46F9-A371-95D68DC1FAD3}" type="slidenum">
              <a:rPr lang="en-US" smtClean="0"/>
              <a:t>22</a:t>
            </a:fld>
            <a:endParaRPr lang="en-US"/>
          </a:p>
        </p:txBody>
      </p:sp>
      <p:sp>
        <p:nvSpPr>
          <p:cNvPr id="47" name="TextBox 46"/>
          <p:cNvSpPr txBox="1"/>
          <p:nvPr/>
        </p:nvSpPr>
        <p:spPr>
          <a:xfrm>
            <a:off x="0" y="6593482"/>
            <a:ext cx="9144000" cy="276999"/>
          </a:xfrm>
          <a:prstGeom prst="rect">
            <a:avLst/>
          </a:prstGeom>
          <a:noFill/>
        </p:spPr>
        <p:txBody>
          <a:bodyPr wrap="square" rtlCol="0">
            <a:spAutoFit/>
          </a:bodyPr>
          <a:lstStyle/>
          <a:p>
            <a:r>
              <a:rPr lang="en-US" sz="1200" dirty="0">
                <a:solidFill>
                  <a:schemeClr val="bg1">
                    <a:lumMod val="50000"/>
                  </a:schemeClr>
                </a:solidFill>
                <a:cs typeface="Arial" panose="020B0604020202020204" pitchFamily="34" charset="0"/>
              </a:rPr>
              <a:t>Yang and Marr, 2011, </a:t>
            </a:r>
            <a:r>
              <a:rPr lang="en-US" sz="1200" i="1" dirty="0" err="1">
                <a:solidFill>
                  <a:schemeClr val="bg1">
                    <a:lumMod val="50000"/>
                  </a:schemeClr>
                </a:solidFill>
                <a:cs typeface="Arial" panose="020B0604020202020204" pitchFamily="34" charset="0"/>
              </a:rPr>
              <a:t>PLoS</a:t>
            </a:r>
            <a:r>
              <a:rPr lang="en-US" sz="1200" i="1" dirty="0">
                <a:solidFill>
                  <a:schemeClr val="bg1">
                    <a:lumMod val="50000"/>
                  </a:schemeClr>
                </a:solidFill>
                <a:cs typeface="Arial" panose="020B0604020202020204" pitchFamily="34" charset="0"/>
              </a:rPr>
              <a:t> One</a:t>
            </a:r>
            <a:r>
              <a:rPr lang="en-US" sz="1200" dirty="0">
                <a:solidFill>
                  <a:schemeClr val="bg1">
                    <a:lumMod val="50000"/>
                  </a:schemeClr>
                </a:solidFill>
                <a:cs typeface="Arial" panose="020B0604020202020204" pitchFamily="34" charset="0"/>
              </a:rPr>
              <a:t>, https://www.ncbi.nlm.nih.gov/pmc/articles/PMC3123350/</a:t>
            </a:r>
          </a:p>
        </p:txBody>
      </p:sp>
      <p:cxnSp>
        <p:nvCxnSpPr>
          <p:cNvPr id="7" name="Straight Arrow Connector 6"/>
          <p:cNvCxnSpPr/>
          <p:nvPr/>
        </p:nvCxnSpPr>
        <p:spPr>
          <a:xfrm flipH="1">
            <a:off x="3995803" y="2632288"/>
            <a:ext cx="12526" cy="1889608"/>
          </a:xfrm>
          <a:prstGeom prst="straightConnector1">
            <a:avLst/>
          </a:prstGeom>
          <a:ln>
            <a:solidFill>
              <a:srgbClr val="C00000"/>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3988486" y="3345248"/>
            <a:ext cx="377026" cy="461665"/>
          </a:xfrm>
          <a:prstGeom prst="rect">
            <a:avLst/>
          </a:prstGeom>
          <a:noFill/>
        </p:spPr>
        <p:txBody>
          <a:bodyPr wrap="none" rtlCol="0">
            <a:spAutoFit/>
          </a:bodyPr>
          <a:lstStyle/>
          <a:p>
            <a:r>
              <a:rPr lang="en-US" sz="2400" dirty="0">
                <a:solidFill>
                  <a:srgbClr val="C00000"/>
                </a:solidFill>
              </a:rPr>
              <a:t>H</a:t>
            </a:r>
          </a:p>
        </p:txBody>
      </p:sp>
      <p:sp>
        <p:nvSpPr>
          <p:cNvPr id="51" name="TextBox 50"/>
          <p:cNvSpPr txBox="1"/>
          <p:nvPr/>
        </p:nvSpPr>
        <p:spPr>
          <a:xfrm>
            <a:off x="6662609" y="5997050"/>
            <a:ext cx="2095537" cy="276999"/>
          </a:xfrm>
          <a:prstGeom prst="rect">
            <a:avLst/>
          </a:prstGeom>
          <a:noFill/>
        </p:spPr>
        <p:txBody>
          <a:bodyPr wrap="square" lIns="0" tIns="0" rIns="0" bIns="0" rtlCol="0">
            <a:spAutoFit/>
          </a:bodyPr>
          <a:lstStyle/>
          <a:p>
            <a:r>
              <a:rPr lang="en-US" dirty="0">
                <a:solidFill>
                  <a:schemeClr val="accent4"/>
                </a:solidFill>
                <a:cs typeface="Arial" pitchFamily="34" charset="0"/>
              </a:rPr>
              <a:t>relative humidity (RH)</a:t>
            </a:r>
          </a:p>
        </p:txBody>
      </p:sp>
    </p:spTree>
    <p:extLst>
      <p:ext uri="{BB962C8B-B14F-4D97-AF65-F5344CB8AC3E}">
        <p14:creationId xmlns:p14="http://schemas.microsoft.com/office/powerpoint/2010/main" val="3356364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xEl>
                                              <p:pRg st="9" end="9"/>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3">
                                            <p:txEl>
                                              <p:pRg st="10" end="1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Content Placeholder 20"/>
          <p:cNvSpPr>
            <a:spLocks noGrp="1"/>
          </p:cNvSpPr>
          <p:nvPr>
            <p:ph idx="1"/>
          </p:nvPr>
        </p:nvSpPr>
        <p:spPr/>
        <p:txBody>
          <a:bodyPr/>
          <a:lstStyle/>
          <a:p>
            <a:pPr marL="4637088" indent="-255588"/>
            <a:endParaRPr lang="en-US" dirty="0"/>
          </a:p>
          <a:p>
            <a:pPr marL="4381500" indent="0">
              <a:buNone/>
            </a:pPr>
            <a:endParaRPr lang="en-US" dirty="0"/>
          </a:p>
        </p:txBody>
      </p:sp>
      <p:sp>
        <p:nvSpPr>
          <p:cNvPr id="3" name="Title 2"/>
          <p:cNvSpPr>
            <a:spLocks noGrp="1"/>
          </p:cNvSpPr>
          <p:nvPr>
            <p:ph type="title"/>
          </p:nvPr>
        </p:nvSpPr>
        <p:spPr/>
        <p:txBody>
          <a:bodyPr>
            <a:normAutofit/>
          </a:bodyPr>
          <a:lstStyle/>
          <a:p>
            <a:r>
              <a:rPr lang="en-US" dirty="0"/>
              <a:t>Virus Viability vs. RH</a:t>
            </a:r>
          </a:p>
        </p:txBody>
      </p:sp>
      <p:graphicFrame>
        <p:nvGraphicFramePr>
          <p:cNvPr id="5" name="Chart 4"/>
          <p:cNvGraphicFramePr/>
          <p:nvPr>
            <p:extLst>
              <p:ext uri="{D42A27DB-BD31-4B8C-83A1-F6EECF244321}">
                <p14:modId xmlns:p14="http://schemas.microsoft.com/office/powerpoint/2010/main" val="2527462457"/>
              </p:ext>
            </p:extLst>
          </p:nvPr>
        </p:nvGraphicFramePr>
        <p:xfrm>
          <a:off x="347450" y="1777585"/>
          <a:ext cx="4493385" cy="3802095"/>
        </p:xfrm>
        <a:graphic>
          <a:graphicData uri="http://schemas.openxmlformats.org/drawingml/2006/chart">
            <c:chart xmlns:c="http://schemas.openxmlformats.org/drawingml/2006/chart" xmlns:r="http://schemas.openxmlformats.org/officeDocument/2006/relationships" r:id="rId3"/>
          </a:graphicData>
        </a:graphic>
      </p:graphicFrame>
      <p:sp>
        <p:nvSpPr>
          <p:cNvPr id="2" name="Footer Placeholder 1"/>
          <p:cNvSpPr>
            <a:spLocks noGrp="1"/>
          </p:cNvSpPr>
          <p:nvPr>
            <p:ph type="ftr" sz="quarter" idx="11"/>
          </p:nvPr>
        </p:nvSpPr>
        <p:spPr/>
        <p:txBody>
          <a:bodyPr/>
          <a:lstStyle/>
          <a:p>
            <a:r>
              <a:rPr lang="en-US"/>
              <a:t>Linsey Marr, Virginia Tech, March 2020</a:t>
            </a:r>
          </a:p>
        </p:txBody>
      </p:sp>
      <p:sp>
        <p:nvSpPr>
          <p:cNvPr id="4" name="Slide Number Placeholder 3"/>
          <p:cNvSpPr>
            <a:spLocks noGrp="1"/>
          </p:cNvSpPr>
          <p:nvPr>
            <p:ph type="sldNum" sz="quarter" idx="12"/>
          </p:nvPr>
        </p:nvSpPr>
        <p:spPr/>
        <p:txBody>
          <a:bodyPr/>
          <a:lstStyle/>
          <a:p>
            <a:fld id="{6AEDFF68-3D12-46F9-A371-95D68DC1FAD3}" type="slidenum">
              <a:rPr lang="en-US" smtClean="0"/>
              <a:t>23</a:t>
            </a:fld>
            <a:endParaRPr lang="en-US"/>
          </a:p>
        </p:txBody>
      </p:sp>
      <p:sp>
        <p:nvSpPr>
          <p:cNvPr id="9" name="TextBox 8"/>
          <p:cNvSpPr txBox="1"/>
          <p:nvPr/>
        </p:nvSpPr>
        <p:spPr>
          <a:xfrm>
            <a:off x="0" y="6593482"/>
            <a:ext cx="9144000" cy="276999"/>
          </a:xfrm>
          <a:prstGeom prst="rect">
            <a:avLst/>
          </a:prstGeom>
          <a:noFill/>
        </p:spPr>
        <p:txBody>
          <a:bodyPr wrap="square" rtlCol="0">
            <a:spAutoFit/>
          </a:bodyPr>
          <a:lstStyle/>
          <a:p>
            <a:r>
              <a:rPr lang="en-US" sz="1200" dirty="0">
                <a:solidFill>
                  <a:schemeClr val="bg1">
                    <a:lumMod val="50000"/>
                  </a:schemeClr>
                </a:solidFill>
                <a:cs typeface="Arial" panose="020B0604020202020204" pitchFamily="34" charset="0"/>
              </a:rPr>
              <a:t>Yang and Marr, 2011, </a:t>
            </a:r>
            <a:r>
              <a:rPr lang="en-US" sz="1200" i="1" dirty="0" err="1">
                <a:solidFill>
                  <a:schemeClr val="bg1">
                    <a:lumMod val="50000"/>
                  </a:schemeClr>
                </a:solidFill>
                <a:cs typeface="Arial" panose="020B0604020202020204" pitchFamily="34" charset="0"/>
              </a:rPr>
              <a:t>PLoS</a:t>
            </a:r>
            <a:r>
              <a:rPr lang="en-US" sz="1200" i="1" dirty="0">
                <a:solidFill>
                  <a:schemeClr val="bg1">
                    <a:lumMod val="50000"/>
                  </a:schemeClr>
                </a:solidFill>
                <a:cs typeface="Arial" panose="020B0604020202020204" pitchFamily="34" charset="0"/>
              </a:rPr>
              <a:t> One</a:t>
            </a:r>
            <a:r>
              <a:rPr lang="en-US" sz="1200" dirty="0">
                <a:solidFill>
                  <a:schemeClr val="bg1">
                    <a:lumMod val="50000"/>
                  </a:schemeClr>
                </a:solidFill>
                <a:cs typeface="Arial" panose="020B0604020202020204" pitchFamily="34" charset="0"/>
              </a:rPr>
              <a:t>, https://www.ncbi.nlm.nih.gov/pmc/articles/PMC3123350/</a:t>
            </a:r>
          </a:p>
        </p:txBody>
      </p:sp>
      <p:sp>
        <p:nvSpPr>
          <p:cNvPr id="6" name="TextBox 5">
            <a:extLst>
              <a:ext uri="{FF2B5EF4-FFF2-40B4-BE49-F238E27FC236}">
                <a16:creationId xmlns:a16="http://schemas.microsoft.com/office/drawing/2014/main" id="{FE05A14B-DAC3-450A-A073-E70C9ABBE461}"/>
              </a:ext>
            </a:extLst>
          </p:cNvPr>
          <p:cNvSpPr txBox="1"/>
          <p:nvPr/>
        </p:nvSpPr>
        <p:spPr>
          <a:xfrm>
            <a:off x="1639614" y="1246485"/>
            <a:ext cx="1765738" cy="923330"/>
          </a:xfrm>
          <a:prstGeom prst="rect">
            <a:avLst/>
          </a:prstGeom>
          <a:noFill/>
          <a:ln>
            <a:solidFill>
              <a:schemeClr val="accent2"/>
            </a:solidFill>
          </a:ln>
        </p:spPr>
        <p:txBody>
          <a:bodyPr wrap="square" rtlCol="0">
            <a:spAutoFit/>
          </a:bodyPr>
          <a:lstStyle/>
          <a:p>
            <a:r>
              <a:rPr lang="en-US" dirty="0"/>
              <a:t>virus decays less (survives better) at low RH</a:t>
            </a:r>
          </a:p>
        </p:txBody>
      </p:sp>
      <p:sp>
        <p:nvSpPr>
          <p:cNvPr id="10" name="TextBox 9">
            <a:extLst>
              <a:ext uri="{FF2B5EF4-FFF2-40B4-BE49-F238E27FC236}">
                <a16:creationId xmlns:a16="http://schemas.microsoft.com/office/drawing/2014/main" id="{7A55E538-06D4-4126-B55B-55CA3DB32056}"/>
              </a:ext>
            </a:extLst>
          </p:cNvPr>
          <p:cNvSpPr txBox="1"/>
          <p:nvPr/>
        </p:nvSpPr>
        <p:spPr>
          <a:xfrm>
            <a:off x="4184093" y="3678632"/>
            <a:ext cx="1875884" cy="923330"/>
          </a:xfrm>
          <a:prstGeom prst="rect">
            <a:avLst/>
          </a:prstGeom>
          <a:noFill/>
          <a:ln>
            <a:solidFill>
              <a:schemeClr val="accent2"/>
            </a:solidFill>
          </a:ln>
        </p:spPr>
        <p:txBody>
          <a:bodyPr wrap="square" rtlCol="0">
            <a:spAutoFit/>
          </a:bodyPr>
          <a:lstStyle/>
          <a:p>
            <a:r>
              <a:rPr lang="en-US" dirty="0"/>
              <a:t>virus decays more at high RH (y-axis is upside down)</a:t>
            </a:r>
          </a:p>
        </p:txBody>
      </p:sp>
    </p:spTree>
    <p:extLst>
      <p:ext uri="{BB962C8B-B14F-4D97-AF65-F5344CB8AC3E}">
        <p14:creationId xmlns:p14="http://schemas.microsoft.com/office/powerpoint/2010/main" val="1627893347"/>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Virus-Aerosols From a Cough</a:t>
            </a:r>
          </a:p>
        </p:txBody>
      </p:sp>
      <p:graphicFrame>
        <p:nvGraphicFramePr>
          <p:cNvPr id="18" name="Chart 17"/>
          <p:cNvGraphicFramePr/>
          <p:nvPr>
            <p:extLst>
              <p:ext uri="{D42A27DB-BD31-4B8C-83A1-F6EECF244321}">
                <p14:modId xmlns:p14="http://schemas.microsoft.com/office/powerpoint/2010/main" val="82064714"/>
              </p:ext>
            </p:extLst>
          </p:nvPr>
        </p:nvGraphicFramePr>
        <p:xfrm>
          <a:off x="1168620" y="1238720"/>
          <a:ext cx="6629400" cy="4465394"/>
        </p:xfrm>
        <a:graphic>
          <a:graphicData uri="http://schemas.openxmlformats.org/drawingml/2006/chart">
            <c:chart xmlns:c="http://schemas.openxmlformats.org/drawingml/2006/chart" xmlns:r="http://schemas.openxmlformats.org/officeDocument/2006/relationships" r:id="rId3"/>
          </a:graphicData>
        </a:graphic>
      </p:graphicFrame>
      <p:sp>
        <p:nvSpPr>
          <p:cNvPr id="59" name="TextBox 58"/>
          <p:cNvSpPr txBox="1"/>
          <p:nvPr/>
        </p:nvSpPr>
        <p:spPr>
          <a:xfrm>
            <a:off x="730898" y="5785271"/>
            <a:ext cx="7682204" cy="830997"/>
          </a:xfrm>
          <a:prstGeom prst="rect">
            <a:avLst/>
          </a:prstGeom>
          <a:noFill/>
        </p:spPr>
        <p:txBody>
          <a:bodyPr wrap="square" rtlCol="0">
            <a:spAutoFit/>
          </a:bodyPr>
          <a:lstStyle/>
          <a:p>
            <a:r>
              <a:rPr lang="en-US" sz="2400" dirty="0"/>
              <a:t>There is a size shift due to loss of larger droplets by gravitational settling.</a:t>
            </a:r>
          </a:p>
        </p:txBody>
      </p:sp>
      <p:sp>
        <p:nvSpPr>
          <p:cNvPr id="10" name="TextBox 1"/>
          <p:cNvSpPr txBox="1"/>
          <p:nvPr/>
        </p:nvSpPr>
        <p:spPr>
          <a:xfrm>
            <a:off x="3661637" y="2560292"/>
            <a:ext cx="2073870" cy="1036935"/>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800" dirty="0">
                <a:solidFill>
                  <a:schemeClr val="accent5"/>
                </a:solidFill>
                <a:latin typeface="Calibri" panose="020F0502020204030204" pitchFamily="34" charset="0"/>
                <a:cs typeface="Calibri" panose="020F0502020204030204" pitchFamily="34" charset="0"/>
              </a:rPr>
              <a:t>evaporation and gravitational settling</a:t>
            </a:r>
          </a:p>
        </p:txBody>
      </p:sp>
      <p:sp>
        <p:nvSpPr>
          <p:cNvPr id="8" name="TextBox 7"/>
          <p:cNvSpPr txBox="1"/>
          <p:nvPr/>
        </p:nvSpPr>
        <p:spPr>
          <a:xfrm>
            <a:off x="0" y="6593482"/>
            <a:ext cx="9144000" cy="276999"/>
          </a:xfrm>
          <a:prstGeom prst="rect">
            <a:avLst/>
          </a:prstGeom>
          <a:noFill/>
        </p:spPr>
        <p:txBody>
          <a:bodyPr wrap="square" rtlCol="0">
            <a:spAutoFit/>
          </a:bodyPr>
          <a:lstStyle/>
          <a:p>
            <a:r>
              <a:rPr lang="en-US" sz="1200" dirty="0">
                <a:solidFill>
                  <a:schemeClr val="bg1">
                    <a:lumMod val="50000"/>
                  </a:schemeClr>
                </a:solidFill>
                <a:cs typeface="Arial" panose="020B0604020202020204" pitchFamily="34" charset="0"/>
              </a:rPr>
              <a:t>Yang and Marr, 2011, </a:t>
            </a:r>
            <a:r>
              <a:rPr lang="en-US" sz="1200" i="1" dirty="0" err="1">
                <a:solidFill>
                  <a:schemeClr val="bg1">
                    <a:lumMod val="50000"/>
                  </a:schemeClr>
                </a:solidFill>
                <a:cs typeface="Arial" panose="020B0604020202020204" pitchFamily="34" charset="0"/>
              </a:rPr>
              <a:t>PLoS</a:t>
            </a:r>
            <a:r>
              <a:rPr lang="en-US" sz="1200" i="1" dirty="0">
                <a:solidFill>
                  <a:schemeClr val="bg1">
                    <a:lumMod val="50000"/>
                  </a:schemeClr>
                </a:solidFill>
                <a:cs typeface="Arial" panose="020B0604020202020204" pitchFamily="34" charset="0"/>
              </a:rPr>
              <a:t> One</a:t>
            </a:r>
            <a:r>
              <a:rPr lang="en-US" sz="1200" dirty="0">
                <a:solidFill>
                  <a:schemeClr val="bg1">
                    <a:lumMod val="50000"/>
                  </a:schemeClr>
                </a:solidFill>
                <a:cs typeface="Arial" panose="020B0604020202020204" pitchFamily="34" charset="0"/>
              </a:rPr>
              <a:t>, https://www.ncbi.nlm.nih.gov/pmc/articles/PMC3123350/</a:t>
            </a:r>
          </a:p>
        </p:txBody>
      </p:sp>
      <p:sp>
        <p:nvSpPr>
          <p:cNvPr id="2" name="Footer Placeholder 1"/>
          <p:cNvSpPr>
            <a:spLocks noGrp="1"/>
          </p:cNvSpPr>
          <p:nvPr>
            <p:ph type="ftr" sz="quarter" idx="11"/>
          </p:nvPr>
        </p:nvSpPr>
        <p:spPr/>
        <p:txBody>
          <a:bodyPr/>
          <a:lstStyle/>
          <a:p>
            <a:r>
              <a:rPr lang="en-US"/>
              <a:t>Linsey Marr, Virginia Tech, March 2020</a:t>
            </a:r>
          </a:p>
        </p:txBody>
      </p:sp>
      <p:sp>
        <p:nvSpPr>
          <p:cNvPr id="4" name="Slide Number Placeholder 3"/>
          <p:cNvSpPr>
            <a:spLocks noGrp="1"/>
          </p:cNvSpPr>
          <p:nvPr>
            <p:ph type="sldNum" sz="quarter" idx="12"/>
          </p:nvPr>
        </p:nvSpPr>
        <p:spPr/>
        <p:txBody>
          <a:bodyPr/>
          <a:lstStyle/>
          <a:p>
            <a:fld id="{6AEDFF68-3D12-46F9-A371-95D68DC1FAD3}" type="slidenum">
              <a:rPr lang="en-US" smtClean="0"/>
              <a:t>24</a:t>
            </a:fld>
            <a:endParaRPr lang="en-US"/>
          </a:p>
        </p:txBody>
      </p:sp>
    </p:spTree>
    <p:extLst>
      <p:ext uri="{BB962C8B-B14F-4D97-AF65-F5344CB8AC3E}">
        <p14:creationId xmlns:p14="http://schemas.microsoft.com/office/powerpoint/2010/main" val="1288082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8">
                                            <p:graphicEl>
                                              <a:chart seriesIdx="-3" categoryIdx="-3" bldStep="gridLegend"/>
                                            </p:graphic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graphicEl>
                                              <a:chart seriesIdx="0" categoryIdx="-4" bldStep="series"/>
                                            </p:graphic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2" presetClass="entr" presetSubtype="2" fill="hold" grpId="0" nodeType="clickEffect">
                                  <p:stCondLst>
                                    <p:cond delay="0"/>
                                  </p:stCondLst>
                                  <p:childTnLst>
                                    <p:set>
                                      <p:cBhvr>
                                        <p:cTn id="12" dur="1" fill="hold">
                                          <p:stCondLst>
                                            <p:cond delay="0"/>
                                          </p:stCondLst>
                                        </p:cTn>
                                        <p:tgtEl>
                                          <p:spTgt spid="18">
                                            <p:graphicEl>
                                              <a:chart seriesIdx="1" categoryIdx="-4" bldStep="series"/>
                                            </p:graphicEl>
                                          </p:spTgt>
                                        </p:tgtEl>
                                        <p:attrNameLst>
                                          <p:attrName>style.visibility</p:attrName>
                                        </p:attrNameLst>
                                      </p:cBhvr>
                                      <p:to>
                                        <p:strVal val="visible"/>
                                      </p:to>
                                    </p:set>
                                    <p:animEffect transition="in" filter="wipe(right)">
                                      <p:cBhvr>
                                        <p:cTn id="13" dur="500"/>
                                        <p:tgtEl>
                                          <p:spTgt spid="18">
                                            <p:graphicEl>
                                              <a:chart seriesIdx="1" categoryIdx="-4" bldStep="series"/>
                                            </p:graphicEl>
                                          </p:spTgt>
                                        </p:tgtEl>
                                      </p:cBhvr>
                                    </p:animEffect>
                                  </p:childTnLst>
                                </p:cTn>
                              </p:par>
                              <p:par>
                                <p:cTn id="14" presetID="1"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18">
                                            <p:graphicEl>
                                              <a:chart seriesIdx="2" categoryIdx="-4" bldStep="series"/>
                                            </p:graphicEl>
                                          </p:spTgt>
                                        </p:tgtEl>
                                        <p:attrNameLst>
                                          <p:attrName>style.visibility</p:attrName>
                                        </p:attrNameLst>
                                      </p:cBhvr>
                                      <p:to>
                                        <p:strVal val="visible"/>
                                      </p:to>
                                    </p:set>
                                    <p:animEffect transition="in" filter="wipe(right)">
                                      <p:cBhvr>
                                        <p:cTn id="20" dur="500"/>
                                        <p:tgtEl>
                                          <p:spTgt spid="18">
                                            <p:graphicEl>
                                              <a:chart seriesIdx="2" categoryIdx="-4" bldStep="series"/>
                                            </p:graphic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grpId="0" nodeType="clickEffect">
                                  <p:stCondLst>
                                    <p:cond delay="0"/>
                                  </p:stCondLst>
                                  <p:childTnLst>
                                    <p:set>
                                      <p:cBhvr>
                                        <p:cTn id="24" dur="1" fill="hold">
                                          <p:stCondLst>
                                            <p:cond delay="0"/>
                                          </p:stCondLst>
                                        </p:cTn>
                                        <p:tgtEl>
                                          <p:spTgt spid="18">
                                            <p:graphicEl>
                                              <a:chart seriesIdx="3" categoryIdx="-4" bldStep="series"/>
                                            </p:graphicEl>
                                          </p:spTgt>
                                        </p:tgtEl>
                                        <p:attrNameLst>
                                          <p:attrName>style.visibility</p:attrName>
                                        </p:attrNameLst>
                                      </p:cBhvr>
                                      <p:to>
                                        <p:strVal val="visible"/>
                                      </p:to>
                                    </p:set>
                                    <p:animEffect transition="in" filter="wipe(right)">
                                      <p:cBhvr>
                                        <p:cTn id="25" dur="500"/>
                                        <p:tgtEl>
                                          <p:spTgt spid="18">
                                            <p:graphicEl>
                                              <a:chart seriesIdx="3" categoryIdx="-4" bldStep="series"/>
                                            </p:graphic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grpId="0" nodeType="clickEffect">
                                  <p:stCondLst>
                                    <p:cond delay="0"/>
                                  </p:stCondLst>
                                  <p:childTnLst>
                                    <p:set>
                                      <p:cBhvr>
                                        <p:cTn id="29" dur="1" fill="hold">
                                          <p:stCondLst>
                                            <p:cond delay="0"/>
                                          </p:stCondLst>
                                        </p:cTn>
                                        <p:tgtEl>
                                          <p:spTgt spid="18">
                                            <p:graphicEl>
                                              <a:chart seriesIdx="4" categoryIdx="-4" bldStep="series"/>
                                            </p:graphicEl>
                                          </p:spTgt>
                                        </p:tgtEl>
                                        <p:attrNameLst>
                                          <p:attrName>style.visibility</p:attrName>
                                        </p:attrNameLst>
                                      </p:cBhvr>
                                      <p:to>
                                        <p:strVal val="visible"/>
                                      </p:to>
                                    </p:set>
                                    <p:animEffect transition="in" filter="wipe(right)">
                                      <p:cBhvr>
                                        <p:cTn id="30" dur="500"/>
                                        <p:tgtEl>
                                          <p:spTgt spid="18">
                                            <p:graphicEl>
                                              <a:chart seriesIdx="4" categoryIdx="-4" bldStep="series"/>
                                            </p:graphic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2" fill="hold" grpId="0" nodeType="clickEffect">
                                  <p:stCondLst>
                                    <p:cond delay="0"/>
                                  </p:stCondLst>
                                  <p:childTnLst>
                                    <p:set>
                                      <p:cBhvr>
                                        <p:cTn id="34" dur="1" fill="hold">
                                          <p:stCondLst>
                                            <p:cond delay="0"/>
                                          </p:stCondLst>
                                        </p:cTn>
                                        <p:tgtEl>
                                          <p:spTgt spid="18">
                                            <p:graphicEl>
                                              <a:chart seriesIdx="5" categoryIdx="-4" bldStep="series"/>
                                            </p:graphicEl>
                                          </p:spTgt>
                                        </p:tgtEl>
                                        <p:attrNameLst>
                                          <p:attrName>style.visibility</p:attrName>
                                        </p:attrNameLst>
                                      </p:cBhvr>
                                      <p:to>
                                        <p:strVal val="visible"/>
                                      </p:to>
                                    </p:set>
                                    <p:animEffect transition="in" filter="wipe(right)">
                                      <p:cBhvr>
                                        <p:cTn id="35" dur="500"/>
                                        <p:tgtEl>
                                          <p:spTgt spid="18">
                                            <p:graphicEl>
                                              <a:chart seriesIdx="5" categoryIdx="-4" bldStep="series"/>
                                            </p:graphic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2" fill="hold" grpId="0" nodeType="clickEffect">
                                  <p:stCondLst>
                                    <p:cond delay="0"/>
                                  </p:stCondLst>
                                  <p:childTnLst>
                                    <p:set>
                                      <p:cBhvr>
                                        <p:cTn id="39" dur="1" fill="hold">
                                          <p:stCondLst>
                                            <p:cond delay="0"/>
                                          </p:stCondLst>
                                        </p:cTn>
                                        <p:tgtEl>
                                          <p:spTgt spid="18">
                                            <p:graphicEl>
                                              <a:chart seriesIdx="6" categoryIdx="-4" bldStep="series"/>
                                            </p:graphicEl>
                                          </p:spTgt>
                                        </p:tgtEl>
                                        <p:attrNameLst>
                                          <p:attrName>style.visibility</p:attrName>
                                        </p:attrNameLst>
                                      </p:cBhvr>
                                      <p:to>
                                        <p:strVal val="visible"/>
                                      </p:to>
                                    </p:set>
                                    <p:animEffect transition="in" filter="wipe(right)">
                                      <p:cBhvr>
                                        <p:cTn id="40" dur="500"/>
                                        <p:tgtEl>
                                          <p:spTgt spid="18">
                                            <p:graphicEl>
                                              <a:chart seriesIdx="6" categoryIdx="-4" bldStep="series"/>
                                            </p:graphicEl>
                                          </p:spTgt>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8" grpId="0" uiExpand="1">
        <p:bldSub>
          <a:bldChart bld="series"/>
        </p:bldSub>
      </p:bldGraphic>
      <p:bldP spid="59" grpId="0"/>
      <p:bldP spid="10" grpId="0" uiExpan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t>Infectious Concentrations vs. RH</a:t>
            </a:r>
          </a:p>
        </p:txBody>
      </p:sp>
      <p:sp>
        <p:nvSpPr>
          <p:cNvPr id="59" name="TextBox 58"/>
          <p:cNvSpPr txBox="1"/>
          <p:nvPr/>
        </p:nvSpPr>
        <p:spPr>
          <a:xfrm>
            <a:off x="391885" y="5714375"/>
            <a:ext cx="8360229" cy="830997"/>
          </a:xfrm>
          <a:prstGeom prst="rect">
            <a:avLst/>
          </a:prstGeom>
          <a:noFill/>
        </p:spPr>
        <p:txBody>
          <a:bodyPr wrap="square" rtlCol="0">
            <a:spAutoFit/>
          </a:bodyPr>
          <a:lstStyle/>
          <a:p>
            <a:r>
              <a:rPr lang="en-US" sz="2400" dirty="0">
                <a:latin typeface="Calibri" panose="020F0502020204030204" pitchFamily="34" charset="0"/>
                <a:cs typeface="Calibri" panose="020F0502020204030204" pitchFamily="34" charset="0"/>
              </a:rPr>
              <a:t>Concentrations are higher at lower RH mainly because lab-determined </a:t>
            </a:r>
            <a:r>
              <a:rPr lang="en-US" sz="2400" u="sng" dirty="0">
                <a:latin typeface="Calibri" panose="020F0502020204030204" pitchFamily="34" charset="0"/>
                <a:cs typeface="Calibri" panose="020F0502020204030204" pitchFamily="34" charset="0"/>
              </a:rPr>
              <a:t>inactivation rate </a:t>
            </a:r>
            <a:r>
              <a:rPr lang="en-US" sz="2400" dirty="0">
                <a:latin typeface="Calibri" panose="020F0502020204030204" pitchFamily="34" charset="0"/>
                <a:cs typeface="Calibri" panose="020F0502020204030204" pitchFamily="34" charset="0"/>
              </a:rPr>
              <a:t>is lower.</a:t>
            </a:r>
          </a:p>
        </p:txBody>
      </p:sp>
      <p:graphicFrame>
        <p:nvGraphicFramePr>
          <p:cNvPr id="8" name="Chart 7"/>
          <p:cNvGraphicFramePr/>
          <p:nvPr/>
        </p:nvGraphicFramePr>
        <p:xfrm>
          <a:off x="769905" y="1431939"/>
          <a:ext cx="7757810" cy="4339765"/>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0" y="6593482"/>
            <a:ext cx="9144000" cy="276999"/>
          </a:xfrm>
          <a:prstGeom prst="rect">
            <a:avLst/>
          </a:prstGeom>
          <a:noFill/>
        </p:spPr>
        <p:txBody>
          <a:bodyPr wrap="square" rtlCol="0">
            <a:spAutoFit/>
          </a:bodyPr>
          <a:lstStyle/>
          <a:p>
            <a:r>
              <a:rPr lang="en-US" sz="1200" dirty="0">
                <a:solidFill>
                  <a:schemeClr val="bg1">
                    <a:lumMod val="50000"/>
                  </a:schemeClr>
                </a:solidFill>
                <a:cs typeface="Arial" panose="020B0604020202020204" pitchFamily="34" charset="0"/>
              </a:rPr>
              <a:t>Yang and Marr, 2011, </a:t>
            </a:r>
            <a:r>
              <a:rPr lang="en-US" sz="1200" i="1" dirty="0" err="1">
                <a:solidFill>
                  <a:schemeClr val="bg1">
                    <a:lumMod val="50000"/>
                  </a:schemeClr>
                </a:solidFill>
                <a:cs typeface="Arial" panose="020B0604020202020204" pitchFamily="34" charset="0"/>
              </a:rPr>
              <a:t>PLoS</a:t>
            </a:r>
            <a:r>
              <a:rPr lang="en-US" sz="1200" i="1" dirty="0">
                <a:solidFill>
                  <a:schemeClr val="bg1">
                    <a:lumMod val="50000"/>
                  </a:schemeClr>
                </a:solidFill>
                <a:cs typeface="Arial" panose="020B0604020202020204" pitchFamily="34" charset="0"/>
              </a:rPr>
              <a:t> One</a:t>
            </a:r>
            <a:r>
              <a:rPr lang="en-US" sz="1200" dirty="0">
                <a:solidFill>
                  <a:schemeClr val="bg1">
                    <a:lumMod val="50000"/>
                  </a:schemeClr>
                </a:solidFill>
                <a:cs typeface="Arial" panose="020B0604020202020204" pitchFamily="34" charset="0"/>
              </a:rPr>
              <a:t>, https://www.ncbi.nlm.nih.gov/pmc/articles/PMC3123350/</a:t>
            </a:r>
          </a:p>
        </p:txBody>
      </p:sp>
      <p:sp>
        <p:nvSpPr>
          <p:cNvPr id="2" name="Footer Placeholder 1"/>
          <p:cNvSpPr>
            <a:spLocks noGrp="1"/>
          </p:cNvSpPr>
          <p:nvPr>
            <p:ph type="ftr" sz="quarter" idx="11"/>
          </p:nvPr>
        </p:nvSpPr>
        <p:spPr/>
        <p:txBody>
          <a:bodyPr/>
          <a:lstStyle/>
          <a:p>
            <a:r>
              <a:rPr lang="en-US"/>
              <a:t>Linsey Marr, Virginia Tech, March 2020</a:t>
            </a:r>
          </a:p>
        </p:txBody>
      </p:sp>
      <p:sp>
        <p:nvSpPr>
          <p:cNvPr id="4" name="Slide Number Placeholder 3"/>
          <p:cNvSpPr>
            <a:spLocks noGrp="1"/>
          </p:cNvSpPr>
          <p:nvPr>
            <p:ph type="sldNum" sz="quarter" idx="12"/>
          </p:nvPr>
        </p:nvSpPr>
        <p:spPr/>
        <p:txBody>
          <a:bodyPr/>
          <a:lstStyle/>
          <a:p>
            <a:fld id="{6AEDFF68-3D12-46F9-A371-95D68DC1FAD3}" type="slidenum">
              <a:rPr lang="en-US" smtClean="0"/>
              <a:t>25</a:t>
            </a:fld>
            <a:endParaRPr lang="en-US"/>
          </a:p>
        </p:txBody>
      </p:sp>
    </p:spTree>
    <p:extLst>
      <p:ext uri="{BB962C8B-B14F-4D97-AF65-F5344CB8AC3E}">
        <p14:creationId xmlns:p14="http://schemas.microsoft.com/office/powerpoint/2010/main" val="25407553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t>RH and Removal Mechanisms</a:t>
            </a:r>
          </a:p>
        </p:txBody>
      </p:sp>
      <p:sp>
        <p:nvSpPr>
          <p:cNvPr id="9" name="Content Placeholder 6"/>
          <p:cNvSpPr>
            <a:spLocks noGrp="1"/>
          </p:cNvSpPr>
          <p:nvPr>
            <p:ph idx="1"/>
          </p:nvPr>
        </p:nvSpPr>
        <p:spPr>
          <a:xfrm>
            <a:off x="228600" y="1331166"/>
            <a:ext cx="8915400" cy="1144555"/>
          </a:xfrm>
        </p:spPr>
        <p:txBody>
          <a:bodyPr>
            <a:noAutofit/>
          </a:bodyPr>
          <a:lstStyle/>
          <a:p>
            <a:pPr>
              <a:spcBef>
                <a:spcPts val="600"/>
              </a:spcBef>
            </a:pPr>
            <a:r>
              <a:rPr lang="en-US" sz="2000" dirty="0"/>
              <a:t>Settling: main removal mechanism, </a:t>
            </a:r>
            <a:r>
              <a:rPr lang="en-US" altLang="zh-CN" sz="2000" dirty="0"/>
              <a:t>e</a:t>
            </a:r>
            <a:r>
              <a:rPr lang="en-US" sz="2000" dirty="0"/>
              <a:t>fficient for large but not small droplets</a:t>
            </a:r>
          </a:p>
          <a:p>
            <a:pPr>
              <a:spcBef>
                <a:spcPts val="600"/>
              </a:spcBef>
            </a:pPr>
            <a:r>
              <a:rPr lang="en-US" sz="2000" dirty="0"/>
              <a:t>Ventilation: </a:t>
            </a:r>
            <a:r>
              <a:rPr lang="en-US" altLang="zh-CN" sz="2000" dirty="0"/>
              <a:t>effective for all sizes</a:t>
            </a:r>
            <a:r>
              <a:rPr lang="en-US" sz="2000" dirty="0"/>
              <a:t>, important in public places</a:t>
            </a:r>
          </a:p>
          <a:p>
            <a:pPr>
              <a:spcBef>
                <a:spcPts val="600"/>
              </a:spcBef>
            </a:pPr>
            <a:r>
              <a:rPr lang="en-US" sz="2000" dirty="0"/>
              <a:t>Inactivation: effective for all sizes, important for small droplets</a:t>
            </a:r>
          </a:p>
        </p:txBody>
      </p:sp>
      <p:pic>
        <p:nvPicPr>
          <p:cNvPr id="21506"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8814" y="2652703"/>
            <a:ext cx="4357971" cy="32333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507"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610405" y="2652703"/>
            <a:ext cx="4523865" cy="3293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0" y="6593482"/>
            <a:ext cx="9144000" cy="276999"/>
          </a:xfrm>
          <a:prstGeom prst="rect">
            <a:avLst/>
          </a:prstGeom>
          <a:noFill/>
        </p:spPr>
        <p:txBody>
          <a:bodyPr wrap="square" rtlCol="0">
            <a:spAutoFit/>
          </a:bodyPr>
          <a:lstStyle/>
          <a:p>
            <a:r>
              <a:rPr lang="en-US" sz="1200" dirty="0">
                <a:solidFill>
                  <a:schemeClr val="bg1">
                    <a:lumMod val="50000"/>
                  </a:schemeClr>
                </a:solidFill>
                <a:cs typeface="Arial" panose="020B0604020202020204" pitchFamily="34" charset="0"/>
              </a:rPr>
              <a:t>Yang and Marr, 2011, </a:t>
            </a:r>
            <a:r>
              <a:rPr lang="en-US" sz="1200" i="1" dirty="0" err="1">
                <a:solidFill>
                  <a:schemeClr val="bg1">
                    <a:lumMod val="50000"/>
                  </a:schemeClr>
                </a:solidFill>
                <a:cs typeface="Arial" panose="020B0604020202020204" pitchFamily="34" charset="0"/>
              </a:rPr>
              <a:t>PLoS</a:t>
            </a:r>
            <a:r>
              <a:rPr lang="en-US" sz="1200" i="1" dirty="0">
                <a:solidFill>
                  <a:schemeClr val="bg1">
                    <a:lumMod val="50000"/>
                  </a:schemeClr>
                </a:solidFill>
                <a:cs typeface="Arial" panose="020B0604020202020204" pitchFamily="34" charset="0"/>
              </a:rPr>
              <a:t> One</a:t>
            </a:r>
            <a:r>
              <a:rPr lang="en-US" sz="1200" dirty="0">
                <a:solidFill>
                  <a:schemeClr val="bg1">
                    <a:lumMod val="50000"/>
                  </a:schemeClr>
                </a:solidFill>
                <a:cs typeface="Arial" panose="020B0604020202020204" pitchFamily="34" charset="0"/>
              </a:rPr>
              <a:t>, https://www.ncbi.nlm.nih.gov/pmc/articles/PMC3123350/</a:t>
            </a:r>
          </a:p>
        </p:txBody>
      </p:sp>
      <p:sp>
        <p:nvSpPr>
          <p:cNvPr id="2" name="Footer Placeholder 1"/>
          <p:cNvSpPr>
            <a:spLocks noGrp="1"/>
          </p:cNvSpPr>
          <p:nvPr>
            <p:ph type="ftr" sz="quarter" idx="11"/>
          </p:nvPr>
        </p:nvSpPr>
        <p:spPr/>
        <p:txBody>
          <a:bodyPr/>
          <a:lstStyle/>
          <a:p>
            <a:r>
              <a:rPr lang="en-US"/>
              <a:t>Linsey Marr, Virginia Tech, March 2020</a:t>
            </a:r>
          </a:p>
        </p:txBody>
      </p:sp>
      <p:sp>
        <p:nvSpPr>
          <p:cNvPr id="4" name="Slide Number Placeholder 3"/>
          <p:cNvSpPr>
            <a:spLocks noGrp="1"/>
          </p:cNvSpPr>
          <p:nvPr>
            <p:ph type="sldNum" sz="quarter" idx="12"/>
          </p:nvPr>
        </p:nvSpPr>
        <p:spPr/>
        <p:txBody>
          <a:bodyPr/>
          <a:lstStyle/>
          <a:p>
            <a:fld id="{6AEDFF68-3D12-46F9-A371-95D68DC1FAD3}" type="slidenum">
              <a:rPr lang="en-US" smtClean="0"/>
              <a:t>26</a:t>
            </a:fld>
            <a:endParaRPr lang="en-US"/>
          </a:p>
        </p:txBody>
      </p:sp>
    </p:spTree>
    <p:extLst>
      <p:ext uri="{BB962C8B-B14F-4D97-AF65-F5344CB8AC3E}">
        <p14:creationId xmlns:p14="http://schemas.microsoft.com/office/powerpoint/2010/main" val="584550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50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a:t>Linsey Marr, Virginia Tech, March 2020</a:t>
            </a:r>
          </a:p>
        </p:txBody>
      </p:sp>
      <p:sp>
        <p:nvSpPr>
          <p:cNvPr id="5" name="Slide Number Placeholder 4"/>
          <p:cNvSpPr>
            <a:spLocks noGrp="1"/>
          </p:cNvSpPr>
          <p:nvPr>
            <p:ph type="sldNum" sz="quarter" idx="12"/>
          </p:nvPr>
        </p:nvSpPr>
        <p:spPr/>
        <p:txBody>
          <a:bodyPr/>
          <a:lstStyle/>
          <a:p>
            <a:fld id="{6AEDFF68-3D12-46F9-A371-95D68DC1FAD3}" type="slidenum">
              <a:rPr lang="en-US" smtClean="0"/>
              <a:t>27</a:t>
            </a:fld>
            <a:endParaRPr lang="en-US"/>
          </a:p>
        </p:txBody>
      </p:sp>
      <p:sp>
        <p:nvSpPr>
          <p:cNvPr id="6" name="Title 1"/>
          <p:cNvSpPr txBox="1">
            <a:spLocks/>
          </p:cNvSpPr>
          <p:nvPr/>
        </p:nvSpPr>
        <p:spPr>
          <a:xfrm>
            <a:off x="739035" y="3911883"/>
            <a:ext cx="7954028" cy="217765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solidFill>
                  <a:schemeClr val="bg1"/>
                </a:solidFill>
              </a:rPr>
              <a:t>How do temperature and humidity affect transmission?</a:t>
            </a:r>
          </a:p>
        </p:txBody>
      </p:sp>
      <p:sp>
        <p:nvSpPr>
          <p:cNvPr id="7" name="Title 1"/>
          <p:cNvSpPr txBox="1">
            <a:spLocks/>
          </p:cNvSpPr>
          <p:nvPr/>
        </p:nvSpPr>
        <p:spPr>
          <a:xfrm>
            <a:off x="739035" y="501041"/>
            <a:ext cx="7954028" cy="311021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solidFill>
                  <a:schemeClr val="bg1"/>
                </a:solidFill>
              </a:rPr>
              <a:t>Viruses can be removed from indoor air by settling, ventilation, and inactivation; some of these processes depend on humidity.</a:t>
            </a:r>
          </a:p>
        </p:txBody>
      </p:sp>
    </p:spTree>
    <p:extLst>
      <p:ext uri="{BB962C8B-B14F-4D97-AF65-F5344CB8AC3E}">
        <p14:creationId xmlns:p14="http://schemas.microsoft.com/office/powerpoint/2010/main" val="25070960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Seasonality of the Flu</a:t>
            </a:r>
          </a:p>
        </p:txBody>
      </p:sp>
      <p:pic>
        <p:nvPicPr>
          <p:cNvPr id="10" name="Picture 4" descr="http://www.sciencemag.org/content/312/5772/447/F1.large.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28600" y="1966514"/>
            <a:ext cx="8610600" cy="3382736"/>
          </a:xfrm>
          <a:prstGeom prst="rect">
            <a:avLst/>
          </a:prstGeom>
          <a:noFill/>
        </p:spPr>
      </p:pic>
      <p:sp>
        <p:nvSpPr>
          <p:cNvPr id="11" name="Text Box 5"/>
          <p:cNvSpPr txBox="1">
            <a:spLocks noChangeArrowheads="1"/>
          </p:cNvSpPr>
          <p:nvPr/>
        </p:nvSpPr>
        <p:spPr bwMode="auto">
          <a:xfrm>
            <a:off x="79040" y="6581001"/>
            <a:ext cx="7772400" cy="276999"/>
          </a:xfrm>
          <a:prstGeom prst="rect">
            <a:avLst/>
          </a:prstGeom>
          <a:noFill/>
          <a:ln w="9525">
            <a:noFill/>
            <a:miter lim="800000"/>
            <a:headEnd/>
            <a:tailEnd/>
          </a:ln>
        </p:spPr>
        <p:txBody>
          <a:bodyPr wrap="square" lIns="0" rIns="0">
            <a:spAutoFit/>
          </a:bodyPr>
          <a:lstStyle/>
          <a:p>
            <a:pPr>
              <a:spcBef>
                <a:spcPct val="50000"/>
              </a:spcBef>
            </a:pPr>
            <a:r>
              <a:rPr lang="en-US" altLang="zh-CN" sz="1200" dirty="0" err="1">
                <a:solidFill>
                  <a:schemeClr val="bg1">
                    <a:lumMod val="50000"/>
                  </a:schemeClr>
                </a:solidFill>
              </a:rPr>
              <a:t>Viboud</a:t>
            </a:r>
            <a:r>
              <a:rPr lang="en-US" altLang="zh-CN" sz="1200" dirty="0">
                <a:solidFill>
                  <a:schemeClr val="bg1">
                    <a:lumMod val="50000"/>
                  </a:schemeClr>
                </a:solidFill>
              </a:rPr>
              <a:t> et al., </a:t>
            </a:r>
            <a:r>
              <a:rPr lang="en-US" altLang="en-US" sz="1200" dirty="0">
                <a:solidFill>
                  <a:schemeClr val="bg1">
                    <a:lumMod val="50000"/>
                  </a:schemeClr>
                </a:solidFill>
              </a:rPr>
              <a:t>2006,</a:t>
            </a:r>
            <a:r>
              <a:rPr lang="en-US" altLang="zh-CN" sz="1200" dirty="0">
                <a:solidFill>
                  <a:schemeClr val="bg1">
                    <a:lumMod val="50000"/>
                  </a:schemeClr>
                </a:solidFill>
              </a:rPr>
              <a:t> </a:t>
            </a:r>
            <a:r>
              <a:rPr lang="en-US" altLang="zh-CN" sz="1200" i="1" dirty="0">
                <a:solidFill>
                  <a:schemeClr val="bg1">
                    <a:lumMod val="50000"/>
                  </a:schemeClr>
                </a:solidFill>
              </a:rPr>
              <a:t>Science</a:t>
            </a:r>
            <a:r>
              <a:rPr lang="en-US" altLang="zh-CN" sz="1200" dirty="0">
                <a:solidFill>
                  <a:schemeClr val="bg1">
                    <a:lumMod val="50000"/>
                  </a:schemeClr>
                </a:solidFill>
              </a:rPr>
              <a:t>, https://science.sciencemag.org/content/312/5772/447</a:t>
            </a:r>
          </a:p>
        </p:txBody>
      </p:sp>
      <p:sp>
        <p:nvSpPr>
          <p:cNvPr id="2" name="Footer Placeholder 1"/>
          <p:cNvSpPr>
            <a:spLocks noGrp="1"/>
          </p:cNvSpPr>
          <p:nvPr>
            <p:ph type="ftr" sz="quarter" idx="11"/>
          </p:nvPr>
        </p:nvSpPr>
        <p:spPr/>
        <p:txBody>
          <a:bodyPr/>
          <a:lstStyle/>
          <a:p>
            <a:r>
              <a:rPr lang="en-US"/>
              <a:t>Linsey Marr, Virginia Tech, March 2020</a:t>
            </a:r>
          </a:p>
        </p:txBody>
      </p:sp>
      <p:sp>
        <p:nvSpPr>
          <p:cNvPr id="3" name="Slide Number Placeholder 2"/>
          <p:cNvSpPr>
            <a:spLocks noGrp="1"/>
          </p:cNvSpPr>
          <p:nvPr>
            <p:ph type="sldNum" sz="quarter" idx="12"/>
          </p:nvPr>
        </p:nvSpPr>
        <p:spPr/>
        <p:txBody>
          <a:bodyPr/>
          <a:lstStyle/>
          <a:p>
            <a:fld id="{6AEDFF68-3D12-46F9-A371-95D68DC1FAD3}" type="slidenum">
              <a:rPr lang="en-US" smtClean="0"/>
              <a:t>28</a:t>
            </a:fld>
            <a:endParaRPr lang="en-US"/>
          </a:p>
        </p:txBody>
      </p:sp>
    </p:spTree>
    <p:extLst>
      <p:ext uri="{BB962C8B-B14F-4D97-AF65-F5344CB8AC3E}">
        <p14:creationId xmlns:p14="http://schemas.microsoft.com/office/powerpoint/2010/main" val="16709440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Figure 2. Putative relationship and causal connections among key seasonal         stimuli, mediating mechanisms, and influenza epidemics. The notation adjacent to         each seasonal stimulus indicates whether it potentially explains influenza         seasonality in the tropics (Tr), temperate regions (T), or both (T/Tr). The diagram         also includes a component depicting the effects of intrinsic dynamics."/>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718958" y="93985"/>
            <a:ext cx="5571360" cy="6207642"/>
          </a:xfrm>
          <a:prstGeom prst="rect">
            <a:avLst/>
          </a:prstGeom>
          <a:noFill/>
          <a:extLst>
            <a:ext uri="{909E8E84-426E-40DD-AFC4-6F175D3DCCD1}">
              <a14:hiddenFill xmlns:a14="http://schemas.microsoft.com/office/drawing/2010/main">
                <a:solidFill>
                  <a:srgbClr val="FFFFFF"/>
                </a:solidFill>
              </a14:hiddenFill>
            </a:ext>
          </a:extLst>
        </p:spPr>
      </p:pic>
      <p:sp>
        <p:nvSpPr>
          <p:cNvPr id="6" name="Text Box 5"/>
          <p:cNvSpPr txBox="1">
            <a:spLocks noChangeArrowheads="1"/>
          </p:cNvSpPr>
          <p:nvPr/>
        </p:nvSpPr>
        <p:spPr bwMode="auto">
          <a:xfrm>
            <a:off x="80717" y="6581001"/>
            <a:ext cx="7472477" cy="276999"/>
          </a:xfrm>
          <a:prstGeom prst="rect">
            <a:avLst/>
          </a:prstGeom>
          <a:noFill/>
          <a:ln w="9525">
            <a:noFill/>
            <a:miter lim="800000"/>
            <a:headEnd/>
            <a:tailEnd/>
          </a:ln>
        </p:spPr>
        <p:txBody>
          <a:bodyPr wrap="square" lIns="0" rIns="0">
            <a:spAutoFit/>
          </a:bodyPr>
          <a:lstStyle/>
          <a:p>
            <a:pPr>
              <a:spcBef>
                <a:spcPct val="50000"/>
              </a:spcBef>
            </a:pPr>
            <a:r>
              <a:rPr lang="en-US" altLang="zh-CN" sz="1200" dirty="0" err="1">
                <a:solidFill>
                  <a:schemeClr val="bg1">
                    <a:lumMod val="50000"/>
                  </a:schemeClr>
                </a:solidFill>
              </a:rPr>
              <a:t>Tamerius</a:t>
            </a:r>
            <a:r>
              <a:rPr lang="en-US" altLang="zh-CN" sz="1200" dirty="0">
                <a:solidFill>
                  <a:schemeClr val="bg1">
                    <a:lumMod val="50000"/>
                  </a:schemeClr>
                </a:solidFill>
              </a:rPr>
              <a:t> et al., 2011, </a:t>
            </a:r>
            <a:r>
              <a:rPr lang="en-US" altLang="zh-CN" sz="1200" i="1" dirty="0">
                <a:solidFill>
                  <a:schemeClr val="bg1">
                    <a:lumMod val="50000"/>
                  </a:schemeClr>
                </a:solidFill>
              </a:rPr>
              <a:t>EHP</a:t>
            </a:r>
            <a:r>
              <a:rPr lang="en-US" altLang="zh-CN" sz="1200" dirty="0">
                <a:solidFill>
                  <a:schemeClr val="bg1">
                    <a:lumMod val="50000"/>
                  </a:schemeClr>
                </a:solidFill>
              </a:rPr>
              <a:t>, https://ehp.niehs.nih.gov/doi/10.1289/ehp.1002383</a:t>
            </a:r>
          </a:p>
        </p:txBody>
      </p:sp>
      <p:sp>
        <p:nvSpPr>
          <p:cNvPr id="2" name="Footer Placeholder 1"/>
          <p:cNvSpPr>
            <a:spLocks noGrp="1"/>
          </p:cNvSpPr>
          <p:nvPr>
            <p:ph type="ftr" sz="quarter" idx="11"/>
          </p:nvPr>
        </p:nvSpPr>
        <p:spPr/>
        <p:txBody>
          <a:bodyPr/>
          <a:lstStyle/>
          <a:p>
            <a:r>
              <a:rPr lang="en-US" dirty="0"/>
              <a:t>Linsey Marr, Virginia Tech, March 2020</a:t>
            </a:r>
          </a:p>
        </p:txBody>
      </p:sp>
      <p:sp>
        <p:nvSpPr>
          <p:cNvPr id="3" name="Slide Number Placeholder 2"/>
          <p:cNvSpPr>
            <a:spLocks noGrp="1"/>
          </p:cNvSpPr>
          <p:nvPr>
            <p:ph type="sldNum" sz="quarter" idx="12"/>
          </p:nvPr>
        </p:nvSpPr>
        <p:spPr/>
        <p:txBody>
          <a:bodyPr/>
          <a:lstStyle/>
          <a:p>
            <a:fld id="{6AEDFF68-3D12-46F9-A371-95D68DC1FAD3}" type="slidenum">
              <a:rPr lang="en-US" smtClean="0"/>
              <a:t>29</a:t>
            </a:fld>
            <a:endParaRPr lang="en-US"/>
          </a:p>
        </p:txBody>
      </p:sp>
    </p:spTree>
    <p:extLst>
      <p:ext uri="{BB962C8B-B14F-4D97-AF65-F5344CB8AC3E}">
        <p14:creationId xmlns:p14="http://schemas.microsoft.com/office/powerpoint/2010/main" val="29464189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a:t>Linsey Marr, Virginia Tech, March 2020</a:t>
            </a:r>
          </a:p>
        </p:txBody>
      </p:sp>
      <p:sp>
        <p:nvSpPr>
          <p:cNvPr id="5" name="Slide Number Placeholder 4"/>
          <p:cNvSpPr>
            <a:spLocks noGrp="1"/>
          </p:cNvSpPr>
          <p:nvPr>
            <p:ph type="sldNum" sz="quarter" idx="12"/>
          </p:nvPr>
        </p:nvSpPr>
        <p:spPr/>
        <p:txBody>
          <a:bodyPr/>
          <a:lstStyle/>
          <a:p>
            <a:fld id="{6AEDFF68-3D12-46F9-A371-95D68DC1FAD3}" type="slidenum">
              <a:rPr lang="en-US" smtClean="0"/>
              <a:t>3</a:t>
            </a:fld>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37413"/>
            <a:ext cx="9154139" cy="5487814"/>
          </a:xfrm>
          <a:prstGeom prst="rect">
            <a:avLst/>
          </a:prstGeom>
        </p:spPr>
      </p:pic>
      <p:sp>
        <p:nvSpPr>
          <p:cNvPr id="7" name="Text Box 5"/>
          <p:cNvSpPr txBox="1">
            <a:spLocks noChangeArrowheads="1"/>
          </p:cNvSpPr>
          <p:nvPr/>
        </p:nvSpPr>
        <p:spPr bwMode="auto">
          <a:xfrm>
            <a:off x="65412" y="6575895"/>
            <a:ext cx="8593846" cy="276999"/>
          </a:xfrm>
          <a:prstGeom prst="rect">
            <a:avLst/>
          </a:prstGeom>
          <a:noFill/>
          <a:ln w="9525">
            <a:noFill/>
            <a:miter lim="800000"/>
            <a:headEnd/>
            <a:tailEnd/>
          </a:ln>
        </p:spPr>
        <p:txBody>
          <a:bodyPr wrap="square" lIns="0" rIns="0">
            <a:spAutoFit/>
          </a:bodyPr>
          <a:lstStyle/>
          <a:p>
            <a:pPr>
              <a:spcBef>
                <a:spcPct val="50000"/>
              </a:spcBef>
            </a:pPr>
            <a:r>
              <a:rPr lang="en-US" altLang="zh-CN" sz="1200">
                <a:solidFill>
                  <a:schemeClr val="bg1">
                    <a:lumMod val="50000"/>
                  </a:schemeClr>
                </a:solidFill>
              </a:rPr>
              <a:t>https://www.intechopen.com/books/respiratory-disease-and-infection-a-new-insight/pathogenesis-of-viral-respiratory-infection</a:t>
            </a:r>
            <a:endParaRPr lang="en-US" altLang="zh-CN" sz="1200" dirty="0">
              <a:solidFill>
                <a:schemeClr val="bg1">
                  <a:lumMod val="50000"/>
                </a:schemeClr>
              </a:solidFill>
            </a:endParaRPr>
          </a:p>
        </p:txBody>
      </p:sp>
    </p:spTree>
    <p:extLst>
      <p:ext uri="{BB962C8B-B14F-4D97-AF65-F5344CB8AC3E}">
        <p14:creationId xmlns:p14="http://schemas.microsoft.com/office/powerpoint/2010/main" val="387329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583ED793-870F-4D56-BCDB-01867ADD1B24}"/>
              </a:ext>
            </a:extLst>
          </p:cNvPr>
          <p:cNvSpPr>
            <a:spLocks noGrp="1"/>
          </p:cNvSpPr>
          <p:nvPr>
            <p:ph type="ftr" sz="quarter" idx="11"/>
          </p:nvPr>
        </p:nvSpPr>
        <p:spPr/>
        <p:txBody>
          <a:bodyPr/>
          <a:lstStyle/>
          <a:p>
            <a:r>
              <a:rPr lang="en-US"/>
              <a:t>Linsey Marr, Virginia Tech, March 2020</a:t>
            </a:r>
          </a:p>
        </p:txBody>
      </p:sp>
      <p:sp>
        <p:nvSpPr>
          <p:cNvPr id="5" name="Slide Number Placeholder 4">
            <a:extLst>
              <a:ext uri="{FF2B5EF4-FFF2-40B4-BE49-F238E27FC236}">
                <a16:creationId xmlns:a16="http://schemas.microsoft.com/office/drawing/2014/main" id="{827ABBD8-F96A-4F66-B9F4-C8E7B3237856}"/>
              </a:ext>
            </a:extLst>
          </p:cNvPr>
          <p:cNvSpPr>
            <a:spLocks noGrp="1"/>
          </p:cNvSpPr>
          <p:nvPr>
            <p:ph type="sldNum" sz="quarter" idx="12"/>
          </p:nvPr>
        </p:nvSpPr>
        <p:spPr/>
        <p:txBody>
          <a:bodyPr/>
          <a:lstStyle/>
          <a:p>
            <a:fld id="{6AEDFF68-3D12-46F9-A371-95D68DC1FAD3}" type="slidenum">
              <a:rPr lang="en-US" smtClean="0"/>
              <a:t>30</a:t>
            </a:fld>
            <a:endParaRPr lang="en-US"/>
          </a:p>
        </p:txBody>
      </p:sp>
      <p:pic>
        <p:nvPicPr>
          <p:cNvPr id="7" name="Picture 6">
            <a:extLst>
              <a:ext uri="{FF2B5EF4-FFF2-40B4-BE49-F238E27FC236}">
                <a16:creationId xmlns:a16="http://schemas.microsoft.com/office/drawing/2014/main" id="{746151F9-BA4D-49FC-BCD6-4DE89CE6BE8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08261" y="0"/>
            <a:ext cx="5127477" cy="6858000"/>
          </a:xfrm>
          <a:prstGeom prst="rect">
            <a:avLst/>
          </a:prstGeom>
        </p:spPr>
      </p:pic>
      <p:sp>
        <p:nvSpPr>
          <p:cNvPr id="8" name="Text Box 5">
            <a:extLst>
              <a:ext uri="{FF2B5EF4-FFF2-40B4-BE49-F238E27FC236}">
                <a16:creationId xmlns:a16="http://schemas.microsoft.com/office/drawing/2014/main" id="{2FF921D5-D1B9-460D-83C9-A3CACF24F349}"/>
              </a:ext>
            </a:extLst>
          </p:cNvPr>
          <p:cNvSpPr txBox="1">
            <a:spLocks noChangeArrowheads="1"/>
          </p:cNvSpPr>
          <p:nvPr/>
        </p:nvSpPr>
        <p:spPr bwMode="auto">
          <a:xfrm>
            <a:off x="80717" y="6581001"/>
            <a:ext cx="7472477" cy="276999"/>
          </a:xfrm>
          <a:prstGeom prst="rect">
            <a:avLst/>
          </a:prstGeom>
          <a:noFill/>
          <a:ln w="9525">
            <a:noFill/>
            <a:miter lim="800000"/>
            <a:headEnd/>
            <a:tailEnd/>
          </a:ln>
        </p:spPr>
        <p:txBody>
          <a:bodyPr wrap="square" lIns="0" rIns="0">
            <a:spAutoFit/>
          </a:bodyPr>
          <a:lstStyle/>
          <a:p>
            <a:pPr>
              <a:spcBef>
                <a:spcPct val="50000"/>
              </a:spcBef>
            </a:pPr>
            <a:r>
              <a:rPr lang="en-US" altLang="zh-CN" sz="1200" dirty="0">
                <a:solidFill>
                  <a:schemeClr val="bg1">
                    <a:lumMod val="50000"/>
                  </a:schemeClr>
                </a:solidFill>
              </a:rPr>
              <a:t>https://www.eurekalert.org/pub_releases/2018-10/f-lft100118.php</a:t>
            </a:r>
          </a:p>
        </p:txBody>
      </p:sp>
    </p:spTree>
    <p:extLst>
      <p:ext uri="{BB962C8B-B14F-4D97-AF65-F5344CB8AC3E}">
        <p14:creationId xmlns:p14="http://schemas.microsoft.com/office/powerpoint/2010/main" val="15824988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4A11C1D-C4DC-4817-A1AF-88A25EFE0C40}"/>
              </a:ext>
            </a:extLst>
          </p:cNvPr>
          <p:cNvSpPr>
            <a:spLocks noGrp="1"/>
          </p:cNvSpPr>
          <p:nvPr>
            <p:ph type="title"/>
          </p:nvPr>
        </p:nvSpPr>
        <p:spPr/>
        <p:txBody>
          <a:bodyPr/>
          <a:lstStyle/>
          <a:p>
            <a:r>
              <a:rPr lang="en-US" dirty="0"/>
              <a:t>Virus Viability</a:t>
            </a:r>
          </a:p>
        </p:txBody>
      </p:sp>
      <p:sp>
        <p:nvSpPr>
          <p:cNvPr id="5" name="Content Placeholder 4">
            <a:extLst>
              <a:ext uri="{FF2B5EF4-FFF2-40B4-BE49-F238E27FC236}">
                <a16:creationId xmlns:a16="http://schemas.microsoft.com/office/drawing/2014/main" id="{06D25146-7DFA-4423-B5F7-F32883891AE7}"/>
              </a:ext>
            </a:extLst>
          </p:cNvPr>
          <p:cNvSpPr>
            <a:spLocks noGrp="1"/>
          </p:cNvSpPr>
          <p:nvPr>
            <p:ph idx="1"/>
          </p:nvPr>
        </p:nvSpPr>
        <p:spPr/>
        <p:txBody>
          <a:bodyPr/>
          <a:lstStyle/>
          <a:p>
            <a:r>
              <a:rPr lang="en-US" dirty="0"/>
              <a:t>Temperature (T): In general, viruses survive better at lower T.</a:t>
            </a:r>
          </a:p>
          <a:p>
            <a:r>
              <a:rPr lang="en-US" dirty="0"/>
              <a:t>Relative humidity (RH): Many, but not all, viruses in aerosols and droplets survive best at low RH (&lt;40%). Some survive well at very high RH (&gt;95%).</a:t>
            </a:r>
          </a:p>
          <a:p>
            <a:r>
              <a:rPr lang="en-US" u="sng" dirty="0"/>
              <a:t>Indoor</a:t>
            </a:r>
            <a:r>
              <a:rPr lang="en-US" dirty="0"/>
              <a:t> T and RH are</a:t>
            </a:r>
            <a:br>
              <a:rPr lang="en-US" dirty="0"/>
            </a:br>
            <a:r>
              <a:rPr lang="en-US" dirty="0"/>
              <a:t>key because most</a:t>
            </a:r>
            <a:br>
              <a:rPr lang="en-US" dirty="0"/>
            </a:br>
            <a:r>
              <a:rPr lang="en-US" dirty="0"/>
              <a:t>transmission probably</a:t>
            </a:r>
            <a:br>
              <a:rPr lang="en-US" dirty="0"/>
            </a:br>
            <a:r>
              <a:rPr lang="en-US" dirty="0"/>
              <a:t>occurs indoors.</a:t>
            </a:r>
          </a:p>
          <a:p>
            <a:endParaRPr lang="en-US" dirty="0"/>
          </a:p>
          <a:p>
            <a:endParaRPr lang="en-US" dirty="0"/>
          </a:p>
        </p:txBody>
      </p:sp>
      <p:sp>
        <p:nvSpPr>
          <p:cNvPr id="2" name="Footer Placeholder 1">
            <a:extLst>
              <a:ext uri="{FF2B5EF4-FFF2-40B4-BE49-F238E27FC236}">
                <a16:creationId xmlns:a16="http://schemas.microsoft.com/office/drawing/2014/main" id="{3035140B-444E-491B-93D9-3C8C627B96E6}"/>
              </a:ext>
            </a:extLst>
          </p:cNvPr>
          <p:cNvSpPr>
            <a:spLocks noGrp="1"/>
          </p:cNvSpPr>
          <p:nvPr>
            <p:ph type="ftr" sz="quarter" idx="11"/>
          </p:nvPr>
        </p:nvSpPr>
        <p:spPr/>
        <p:txBody>
          <a:bodyPr/>
          <a:lstStyle/>
          <a:p>
            <a:r>
              <a:rPr lang="en-US"/>
              <a:t>Linsey Marr, Virginia Tech, March 2020</a:t>
            </a:r>
          </a:p>
        </p:txBody>
      </p:sp>
      <p:sp>
        <p:nvSpPr>
          <p:cNvPr id="3" name="Slide Number Placeholder 2">
            <a:extLst>
              <a:ext uri="{FF2B5EF4-FFF2-40B4-BE49-F238E27FC236}">
                <a16:creationId xmlns:a16="http://schemas.microsoft.com/office/drawing/2014/main" id="{80550EDC-6D6E-4B50-B085-3D1C5CCBC218}"/>
              </a:ext>
            </a:extLst>
          </p:cNvPr>
          <p:cNvSpPr>
            <a:spLocks noGrp="1"/>
          </p:cNvSpPr>
          <p:nvPr>
            <p:ph type="sldNum" sz="quarter" idx="12"/>
          </p:nvPr>
        </p:nvSpPr>
        <p:spPr/>
        <p:txBody>
          <a:bodyPr/>
          <a:lstStyle/>
          <a:p>
            <a:fld id="{6AEDFF68-3D12-46F9-A371-95D68DC1FAD3}" type="slidenum">
              <a:rPr lang="en-US" smtClean="0"/>
              <a:t>31</a:t>
            </a:fld>
            <a:endParaRPr lang="en-US"/>
          </a:p>
        </p:txBody>
      </p:sp>
      <p:sp>
        <p:nvSpPr>
          <p:cNvPr id="6" name="Text Box 5">
            <a:extLst>
              <a:ext uri="{FF2B5EF4-FFF2-40B4-BE49-F238E27FC236}">
                <a16:creationId xmlns:a16="http://schemas.microsoft.com/office/drawing/2014/main" id="{4550269D-7115-4AB8-849D-ABD391393D24}"/>
              </a:ext>
            </a:extLst>
          </p:cNvPr>
          <p:cNvSpPr txBox="1">
            <a:spLocks noChangeArrowheads="1"/>
          </p:cNvSpPr>
          <p:nvPr/>
        </p:nvSpPr>
        <p:spPr bwMode="auto">
          <a:xfrm>
            <a:off x="80717" y="6581001"/>
            <a:ext cx="7472477" cy="276999"/>
          </a:xfrm>
          <a:prstGeom prst="rect">
            <a:avLst/>
          </a:prstGeom>
          <a:noFill/>
          <a:ln w="9525">
            <a:noFill/>
            <a:miter lim="800000"/>
            <a:headEnd/>
            <a:tailEnd/>
          </a:ln>
        </p:spPr>
        <p:txBody>
          <a:bodyPr wrap="square" lIns="0" rIns="0">
            <a:spAutoFit/>
          </a:bodyPr>
          <a:lstStyle/>
          <a:p>
            <a:pPr>
              <a:spcBef>
                <a:spcPct val="50000"/>
              </a:spcBef>
            </a:pPr>
            <a:r>
              <a:rPr lang="en-US" altLang="zh-CN" sz="1200">
                <a:solidFill>
                  <a:schemeClr val="bg1">
                    <a:lumMod val="50000"/>
                  </a:schemeClr>
                </a:solidFill>
              </a:rPr>
              <a:t>https://basc.pnnl.gov/resource-guides/thermostat-controls</a:t>
            </a:r>
            <a:endParaRPr lang="en-US" altLang="zh-CN" sz="1200" dirty="0">
              <a:solidFill>
                <a:schemeClr val="bg1">
                  <a:lumMod val="50000"/>
                </a:schemeClr>
              </a:solidFill>
            </a:endParaRPr>
          </a:p>
        </p:txBody>
      </p:sp>
      <p:pic>
        <p:nvPicPr>
          <p:cNvPr id="8" name="Picture 7">
            <a:extLst>
              <a:ext uri="{FF2B5EF4-FFF2-40B4-BE49-F238E27FC236}">
                <a16:creationId xmlns:a16="http://schemas.microsoft.com/office/drawing/2014/main" id="{C9B4A89F-A976-479B-93F2-72B431564C8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58121" y="4013465"/>
            <a:ext cx="4362029" cy="2342886"/>
          </a:xfrm>
          <a:prstGeom prst="rect">
            <a:avLst/>
          </a:prstGeom>
        </p:spPr>
      </p:pic>
    </p:spTree>
    <p:extLst>
      <p:ext uri="{BB962C8B-B14F-4D97-AF65-F5344CB8AC3E}">
        <p14:creationId xmlns:p14="http://schemas.microsoft.com/office/powerpoint/2010/main" val="10547984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Content Placeholder 20"/>
          <p:cNvSpPr>
            <a:spLocks noGrp="1"/>
          </p:cNvSpPr>
          <p:nvPr>
            <p:ph idx="1"/>
          </p:nvPr>
        </p:nvSpPr>
        <p:spPr/>
        <p:txBody>
          <a:bodyPr/>
          <a:lstStyle/>
          <a:p>
            <a:pPr marL="4637088" indent="-255588"/>
            <a:endParaRPr lang="en-US" dirty="0"/>
          </a:p>
          <a:p>
            <a:pPr marL="4381500" indent="0">
              <a:buNone/>
            </a:pPr>
            <a:endParaRPr lang="en-US" dirty="0"/>
          </a:p>
          <a:p>
            <a:pPr marL="4381500" indent="0">
              <a:buNone/>
            </a:pPr>
            <a:r>
              <a:rPr lang="en-US" dirty="0">
                <a:solidFill>
                  <a:schemeClr val="accent1"/>
                </a:solidFill>
              </a:rPr>
              <a:t>Conflicting results in the literature</a:t>
            </a:r>
          </a:p>
          <a:p>
            <a:pPr marL="4637088" indent="-255588"/>
            <a:endParaRPr lang="en-US" dirty="0"/>
          </a:p>
        </p:txBody>
      </p:sp>
      <p:sp>
        <p:nvSpPr>
          <p:cNvPr id="3" name="Title 2"/>
          <p:cNvSpPr>
            <a:spLocks noGrp="1"/>
          </p:cNvSpPr>
          <p:nvPr>
            <p:ph type="title"/>
          </p:nvPr>
        </p:nvSpPr>
        <p:spPr/>
        <p:txBody>
          <a:bodyPr>
            <a:normAutofit/>
          </a:bodyPr>
          <a:lstStyle/>
          <a:p>
            <a:r>
              <a:rPr lang="en-US" dirty="0"/>
              <a:t>Virus Viability vs. RH</a:t>
            </a:r>
          </a:p>
        </p:txBody>
      </p:sp>
      <p:graphicFrame>
        <p:nvGraphicFramePr>
          <p:cNvPr id="5" name="Chart 4"/>
          <p:cNvGraphicFramePr/>
          <p:nvPr>
            <p:extLst>
              <p:ext uri="{D42A27DB-BD31-4B8C-83A1-F6EECF244321}">
                <p14:modId xmlns:p14="http://schemas.microsoft.com/office/powerpoint/2010/main" val="2527462457"/>
              </p:ext>
            </p:extLst>
          </p:nvPr>
        </p:nvGraphicFramePr>
        <p:xfrm>
          <a:off x="347450" y="1777585"/>
          <a:ext cx="4493385" cy="3802095"/>
        </p:xfrm>
        <a:graphic>
          <a:graphicData uri="http://schemas.openxmlformats.org/drawingml/2006/chart">
            <c:chart xmlns:c="http://schemas.openxmlformats.org/drawingml/2006/chart" xmlns:r="http://schemas.openxmlformats.org/officeDocument/2006/relationships" r:id="rId3"/>
          </a:graphicData>
        </a:graphic>
      </p:graphicFrame>
      <p:sp>
        <p:nvSpPr>
          <p:cNvPr id="8" name="Freeform 7"/>
          <p:cNvSpPr/>
          <p:nvPr/>
        </p:nvSpPr>
        <p:spPr>
          <a:xfrm flipV="1">
            <a:off x="2560566" y="2490072"/>
            <a:ext cx="2150680" cy="1538990"/>
          </a:xfrm>
          <a:custGeom>
            <a:avLst/>
            <a:gdLst>
              <a:gd name="connsiteX0" fmla="*/ 0 w 2728210"/>
              <a:gd name="connsiteY0" fmla="*/ 984354 h 1538990"/>
              <a:gd name="connsiteX1" fmla="*/ 164892 w 2728210"/>
              <a:gd name="connsiteY1" fmla="*/ 969364 h 1538990"/>
              <a:gd name="connsiteX2" fmla="*/ 449705 w 2728210"/>
              <a:gd name="connsiteY2" fmla="*/ 759501 h 1538990"/>
              <a:gd name="connsiteX3" fmla="*/ 764498 w 2728210"/>
              <a:gd name="connsiteY3" fmla="*/ 339777 h 1538990"/>
              <a:gd name="connsiteX4" fmla="*/ 1169233 w 2728210"/>
              <a:gd name="connsiteY4" fmla="*/ 84944 h 1538990"/>
              <a:gd name="connsiteX5" fmla="*/ 1633928 w 2728210"/>
              <a:gd name="connsiteY5" fmla="*/ 69954 h 1538990"/>
              <a:gd name="connsiteX6" fmla="*/ 2038662 w 2728210"/>
              <a:gd name="connsiteY6" fmla="*/ 504669 h 1538990"/>
              <a:gd name="connsiteX7" fmla="*/ 2428407 w 2728210"/>
              <a:gd name="connsiteY7" fmla="*/ 1104275 h 1538990"/>
              <a:gd name="connsiteX8" fmla="*/ 2728210 w 2728210"/>
              <a:gd name="connsiteY8" fmla="*/ 1538990 h 1538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28210" h="1538990">
                <a:moveTo>
                  <a:pt x="0" y="984354"/>
                </a:moveTo>
                <a:cubicBezTo>
                  <a:pt x="44970" y="995596"/>
                  <a:pt x="89941" y="1006839"/>
                  <a:pt x="164892" y="969364"/>
                </a:cubicBezTo>
                <a:cubicBezTo>
                  <a:pt x="239843" y="931889"/>
                  <a:pt x="349771" y="864432"/>
                  <a:pt x="449705" y="759501"/>
                </a:cubicBezTo>
                <a:cubicBezTo>
                  <a:pt x="549639" y="654570"/>
                  <a:pt x="644577" y="452203"/>
                  <a:pt x="764498" y="339777"/>
                </a:cubicBezTo>
                <a:cubicBezTo>
                  <a:pt x="884419" y="227351"/>
                  <a:pt x="1024328" y="129914"/>
                  <a:pt x="1169233" y="84944"/>
                </a:cubicBezTo>
                <a:cubicBezTo>
                  <a:pt x="1314138" y="39974"/>
                  <a:pt x="1489023" y="0"/>
                  <a:pt x="1633928" y="69954"/>
                </a:cubicBezTo>
                <a:cubicBezTo>
                  <a:pt x="1778833" y="139908"/>
                  <a:pt x="1906249" y="332282"/>
                  <a:pt x="2038662" y="504669"/>
                </a:cubicBezTo>
                <a:cubicBezTo>
                  <a:pt x="2171075" y="677056"/>
                  <a:pt x="2313482" y="931888"/>
                  <a:pt x="2428407" y="1104275"/>
                </a:cubicBezTo>
                <a:cubicBezTo>
                  <a:pt x="2543332" y="1276662"/>
                  <a:pt x="2635771" y="1407826"/>
                  <a:pt x="2728210" y="1538990"/>
                </a:cubicBezTo>
              </a:path>
            </a:pathLst>
          </a:custGeom>
          <a:ln w="127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 name="TextBox 1"/>
          <p:cNvSpPr txBox="1"/>
          <p:nvPr/>
        </p:nvSpPr>
        <p:spPr>
          <a:xfrm>
            <a:off x="1713612" y="2709837"/>
            <a:ext cx="1184988" cy="367004"/>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salt only</a:t>
            </a:r>
          </a:p>
        </p:txBody>
      </p:sp>
      <p:sp>
        <p:nvSpPr>
          <p:cNvPr id="10" name="TextBox 9"/>
          <p:cNvSpPr txBox="1"/>
          <p:nvPr/>
        </p:nvSpPr>
        <p:spPr>
          <a:xfrm>
            <a:off x="1968072" y="3434900"/>
            <a:ext cx="1184988" cy="646331"/>
          </a:xfrm>
          <a:prstGeom prst="rect">
            <a:avLst/>
          </a:prstGeom>
          <a:noFill/>
        </p:spPr>
        <p:txBody>
          <a:bodyPr wrap="square" rtlCol="0">
            <a:spAutoFit/>
          </a:bodyPr>
          <a:lstStyle/>
          <a:p>
            <a:pPr algn="ctr"/>
            <a:r>
              <a:rPr lang="en-US" dirty="0">
                <a:solidFill>
                  <a:schemeClr val="accent1"/>
                </a:solidFill>
                <a:latin typeface="Arial" panose="020B0604020202020204" pitchFamily="34" charset="0"/>
                <a:cs typeface="Arial" panose="020B0604020202020204" pitchFamily="34" charset="0"/>
              </a:rPr>
              <a:t>salt + protein</a:t>
            </a:r>
          </a:p>
        </p:txBody>
      </p:sp>
      <p:sp>
        <p:nvSpPr>
          <p:cNvPr id="7" name="Footer Placeholder 6"/>
          <p:cNvSpPr>
            <a:spLocks noGrp="1"/>
          </p:cNvSpPr>
          <p:nvPr>
            <p:ph type="ftr" sz="quarter" idx="11"/>
          </p:nvPr>
        </p:nvSpPr>
        <p:spPr/>
        <p:txBody>
          <a:bodyPr/>
          <a:lstStyle/>
          <a:p>
            <a:r>
              <a:rPr lang="en-US"/>
              <a:t>Linsey Marr, Virginia Tech, March 2020</a:t>
            </a:r>
          </a:p>
        </p:txBody>
      </p:sp>
      <p:sp>
        <p:nvSpPr>
          <p:cNvPr id="12" name="Slide Number Placeholder 11"/>
          <p:cNvSpPr>
            <a:spLocks noGrp="1"/>
          </p:cNvSpPr>
          <p:nvPr>
            <p:ph type="sldNum" sz="quarter" idx="12"/>
          </p:nvPr>
        </p:nvSpPr>
        <p:spPr/>
        <p:txBody>
          <a:bodyPr/>
          <a:lstStyle/>
          <a:p>
            <a:fld id="{6AEDFF68-3D12-46F9-A371-95D68DC1FAD3}" type="slidenum">
              <a:rPr lang="en-US" smtClean="0"/>
              <a:t>32</a:t>
            </a:fld>
            <a:endParaRPr lang="en-US"/>
          </a:p>
        </p:txBody>
      </p:sp>
      <p:sp>
        <p:nvSpPr>
          <p:cNvPr id="14" name="TextBox 13"/>
          <p:cNvSpPr txBox="1"/>
          <p:nvPr/>
        </p:nvSpPr>
        <p:spPr>
          <a:xfrm>
            <a:off x="0" y="6593482"/>
            <a:ext cx="9144000" cy="276999"/>
          </a:xfrm>
          <a:prstGeom prst="rect">
            <a:avLst/>
          </a:prstGeom>
          <a:noFill/>
        </p:spPr>
        <p:txBody>
          <a:bodyPr wrap="square" rtlCol="0">
            <a:spAutoFit/>
          </a:bodyPr>
          <a:lstStyle/>
          <a:p>
            <a:r>
              <a:rPr lang="en-US" sz="1200" dirty="0">
                <a:solidFill>
                  <a:schemeClr val="bg1">
                    <a:lumMod val="50000"/>
                  </a:schemeClr>
                </a:solidFill>
                <a:cs typeface="Arial" panose="020B0604020202020204" pitchFamily="34" charset="0"/>
              </a:rPr>
              <a:t>Yang and Marr, 2011, </a:t>
            </a:r>
            <a:r>
              <a:rPr lang="en-US" sz="1200" i="1" dirty="0" err="1">
                <a:solidFill>
                  <a:schemeClr val="bg1">
                    <a:lumMod val="50000"/>
                  </a:schemeClr>
                </a:solidFill>
                <a:cs typeface="Arial" panose="020B0604020202020204" pitchFamily="34" charset="0"/>
              </a:rPr>
              <a:t>PLoS</a:t>
            </a:r>
            <a:r>
              <a:rPr lang="en-US" sz="1200" i="1" dirty="0">
                <a:solidFill>
                  <a:schemeClr val="bg1">
                    <a:lumMod val="50000"/>
                  </a:schemeClr>
                </a:solidFill>
                <a:cs typeface="Arial" panose="020B0604020202020204" pitchFamily="34" charset="0"/>
              </a:rPr>
              <a:t> One</a:t>
            </a:r>
            <a:r>
              <a:rPr lang="en-US" sz="1200" dirty="0">
                <a:solidFill>
                  <a:schemeClr val="bg1">
                    <a:lumMod val="50000"/>
                  </a:schemeClr>
                </a:solidFill>
                <a:cs typeface="Arial" panose="020B0604020202020204" pitchFamily="34" charset="0"/>
              </a:rPr>
              <a:t>, https://www.ncbi.nlm.nih.gov/pmc/articles/PMC3123350/</a:t>
            </a:r>
          </a:p>
        </p:txBody>
      </p:sp>
    </p:spTree>
    <p:extLst>
      <p:ext uri="{BB962C8B-B14F-4D97-AF65-F5344CB8AC3E}">
        <p14:creationId xmlns:p14="http://schemas.microsoft.com/office/powerpoint/2010/main" val="294648862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1">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91885" y="5452508"/>
            <a:ext cx="8360229" cy="830997"/>
          </a:xfrm>
          <a:prstGeom prst="rect">
            <a:avLst/>
          </a:prstGeom>
          <a:noFill/>
        </p:spPr>
        <p:txBody>
          <a:bodyPr wrap="square" rtlCol="0">
            <a:spAutoFit/>
          </a:bodyPr>
          <a:lstStyle/>
          <a:p>
            <a:r>
              <a:rPr lang="en-US" sz="2400" dirty="0">
                <a:latin typeface="Calibri" panose="020F0502020204030204" pitchFamily="34" charset="0"/>
                <a:cs typeface="Calibri" panose="020F0502020204030204" pitchFamily="34" charset="0"/>
              </a:rPr>
              <a:t>Virus in L-15 medium + human bronchial epithelial cell wash maintains high viability across all RHs tested.</a:t>
            </a:r>
          </a:p>
        </p:txBody>
      </p:sp>
      <p:graphicFrame>
        <p:nvGraphicFramePr>
          <p:cNvPr id="10" name="Chart 9"/>
          <p:cNvGraphicFramePr>
            <a:graphicFrameLocks/>
          </p:cNvGraphicFramePr>
          <p:nvPr>
            <p:extLst>
              <p:ext uri="{D42A27DB-BD31-4B8C-83A1-F6EECF244321}">
                <p14:modId xmlns:p14="http://schemas.microsoft.com/office/powerpoint/2010/main" val="1354368452"/>
              </p:ext>
            </p:extLst>
          </p:nvPr>
        </p:nvGraphicFramePr>
        <p:xfrm>
          <a:off x="922771" y="1403291"/>
          <a:ext cx="7298456" cy="4031961"/>
        </p:xfrm>
        <a:graphic>
          <a:graphicData uri="http://schemas.openxmlformats.org/drawingml/2006/chart">
            <c:chart xmlns:c="http://schemas.openxmlformats.org/drawingml/2006/chart" xmlns:r="http://schemas.openxmlformats.org/officeDocument/2006/relationships" r:id="rId2"/>
          </a:graphicData>
        </a:graphic>
      </p:graphicFrame>
      <p:sp>
        <p:nvSpPr>
          <p:cNvPr id="4" name="Title 3">
            <a:extLst>
              <a:ext uri="{FF2B5EF4-FFF2-40B4-BE49-F238E27FC236}">
                <a16:creationId xmlns:a16="http://schemas.microsoft.com/office/drawing/2014/main" id="{D4464DF0-C3A8-444E-AA15-5F0D21658C54}"/>
              </a:ext>
            </a:extLst>
          </p:cNvPr>
          <p:cNvSpPr>
            <a:spLocks noGrp="1"/>
          </p:cNvSpPr>
          <p:nvPr>
            <p:ph type="title"/>
          </p:nvPr>
        </p:nvSpPr>
        <p:spPr/>
        <p:txBody>
          <a:bodyPr/>
          <a:lstStyle/>
          <a:p>
            <a:r>
              <a:rPr lang="en-US" dirty="0"/>
              <a:t>Flu Remains Viable at All RH</a:t>
            </a:r>
          </a:p>
        </p:txBody>
      </p:sp>
      <p:sp>
        <p:nvSpPr>
          <p:cNvPr id="9" name="TextBox 8">
            <a:extLst>
              <a:ext uri="{FF2B5EF4-FFF2-40B4-BE49-F238E27FC236}">
                <a16:creationId xmlns:a16="http://schemas.microsoft.com/office/drawing/2014/main" id="{217767D7-0E10-466A-87A9-BCD6CC4C1B7E}"/>
              </a:ext>
            </a:extLst>
          </p:cNvPr>
          <p:cNvSpPr txBox="1"/>
          <p:nvPr/>
        </p:nvSpPr>
        <p:spPr>
          <a:xfrm>
            <a:off x="0" y="6593482"/>
            <a:ext cx="9144000" cy="276999"/>
          </a:xfrm>
          <a:prstGeom prst="rect">
            <a:avLst/>
          </a:prstGeom>
          <a:noFill/>
        </p:spPr>
        <p:txBody>
          <a:bodyPr wrap="square" rtlCol="0">
            <a:spAutoFit/>
          </a:bodyPr>
          <a:lstStyle/>
          <a:p>
            <a:r>
              <a:rPr lang="en-US" sz="1200" dirty="0" err="1">
                <a:solidFill>
                  <a:schemeClr val="bg1">
                    <a:lumMod val="50000"/>
                  </a:schemeClr>
                </a:solidFill>
                <a:cs typeface="Arial" panose="020B0604020202020204" pitchFamily="34" charset="0"/>
              </a:rPr>
              <a:t>Kormuth</a:t>
            </a:r>
            <a:r>
              <a:rPr lang="en-US" sz="1200" dirty="0">
                <a:solidFill>
                  <a:schemeClr val="bg1">
                    <a:lumMod val="50000"/>
                  </a:schemeClr>
                </a:solidFill>
                <a:cs typeface="Arial" panose="020B0604020202020204" pitchFamily="34" charset="0"/>
              </a:rPr>
              <a:t> and Lin et al., 2018, </a:t>
            </a:r>
            <a:r>
              <a:rPr lang="en-US" sz="1200" i="1" dirty="0">
                <a:solidFill>
                  <a:schemeClr val="bg1">
                    <a:lumMod val="50000"/>
                  </a:schemeClr>
                </a:solidFill>
                <a:cs typeface="Arial" panose="020B0604020202020204" pitchFamily="34" charset="0"/>
              </a:rPr>
              <a:t>J. Infect. Dis.</a:t>
            </a:r>
            <a:r>
              <a:rPr lang="en-US" sz="1200" dirty="0">
                <a:solidFill>
                  <a:schemeClr val="bg1">
                    <a:lumMod val="50000"/>
                  </a:schemeClr>
                </a:solidFill>
                <a:cs typeface="Arial" panose="020B0604020202020204" pitchFamily="34" charset="0"/>
              </a:rPr>
              <a:t>, https://academic.oup.com/jid/article/218/5/739/5025997</a:t>
            </a:r>
          </a:p>
        </p:txBody>
      </p:sp>
    </p:spTree>
    <p:extLst>
      <p:ext uri="{BB962C8B-B14F-4D97-AF65-F5344CB8AC3E}">
        <p14:creationId xmlns:p14="http://schemas.microsoft.com/office/powerpoint/2010/main" val="408140732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Respiratory Secretions Protect</a:t>
            </a:r>
          </a:p>
        </p:txBody>
      </p:sp>
      <p:sp>
        <p:nvSpPr>
          <p:cNvPr id="6" name="TextBox 5"/>
          <p:cNvSpPr txBox="1"/>
          <p:nvPr/>
        </p:nvSpPr>
        <p:spPr>
          <a:xfrm>
            <a:off x="1117598" y="5592462"/>
            <a:ext cx="7447903" cy="830997"/>
          </a:xfrm>
          <a:prstGeom prst="rect">
            <a:avLst/>
          </a:prstGeom>
          <a:noFill/>
          <a:ln w="28575">
            <a:noFill/>
          </a:ln>
        </p:spPr>
        <p:txBody>
          <a:bodyPr wrap="square" rtlCol="0">
            <a:spAutoFit/>
          </a:bodyPr>
          <a:lstStyle/>
          <a:p>
            <a:r>
              <a:rPr lang="en-US" sz="2400" dirty="0">
                <a:latin typeface="Calibri" panose="020F0502020204030204" pitchFamily="34" charset="0"/>
                <a:cs typeface="Calibri" panose="020F0502020204030204" pitchFamily="34" charset="0"/>
              </a:rPr>
              <a:t>Viability is lower without human bronchial epithelial cell wash. Also for bacteriophage </a:t>
            </a:r>
            <a:r>
              <a:rPr lang="en-US" sz="2400" dirty="0">
                <a:latin typeface="Calibri" panose="020F0502020204030204" pitchFamily="34" charset="0"/>
                <a:cs typeface="Calibri" panose="020F0502020204030204" pitchFamily="34" charset="0"/>
                <a:sym typeface="Symbol" panose="05050102010706020507" pitchFamily="18" charset="2"/>
              </a:rPr>
              <a:t>6.</a:t>
            </a:r>
            <a:endParaRPr lang="en-US" sz="2400" dirty="0">
              <a:latin typeface="Calibri" panose="020F0502020204030204" pitchFamily="34" charset="0"/>
              <a:cs typeface="Calibri" panose="020F0502020204030204" pitchFamily="34" charset="0"/>
            </a:endParaRPr>
          </a:p>
        </p:txBody>
      </p:sp>
      <p:graphicFrame>
        <p:nvGraphicFramePr>
          <p:cNvPr id="10" name="Chart 9"/>
          <p:cNvGraphicFramePr>
            <a:graphicFrameLocks/>
          </p:cNvGraphicFramePr>
          <p:nvPr/>
        </p:nvGraphicFramePr>
        <p:xfrm>
          <a:off x="457200" y="1325791"/>
          <a:ext cx="8229600" cy="4363810"/>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a:extLst>
              <a:ext uri="{FF2B5EF4-FFF2-40B4-BE49-F238E27FC236}">
                <a16:creationId xmlns:a16="http://schemas.microsoft.com/office/drawing/2014/main" id="{79C77C8C-723D-4633-B206-698A5C1AF7D4}"/>
              </a:ext>
            </a:extLst>
          </p:cNvPr>
          <p:cNvSpPr txBox="1"/>
          <p:nvPr/>
        </p:nvSpPr>
        <p:spPr>
          <a:xfrm>
            <a:off x="0" y="6593482"/>
            <a:ext cx="9144000" cy="276999"/>
          </a:xfrm>
          <a:prstGeom prst="rect">
            <a:avLst/>
          </a:prstGeom>
          <a:noFill/>
        </p:spPr>
        <p:txBody>
          <a:bodyPr wrap="square" rtlCol="0">
            <a:spAutoFit/>
          </a:bodyPr>
          <a:lstStyle/>
          <a:p>
            <a:r>
              <a:rPr lang="en-US" sz="1200" dirty="0" err="1">
                <a:solidFill>
                  <a:schemeClr val="bg1">
                    <a:lumMod val="50000"/>
                  </a:schemeClr>
                </a:solidFill>
                <a:cs typeface="Arial" panose="020B0604020202020204" pitchFamily="34" charset="0"/>
              </a:rPr>
              <a:t>Kormuth</a:t>
            </a:r>
            <a:r>
              <a:rPr lang="en-US" sz="1200" dirty="0">
                <a:solidFill>
                  <a:schemeClr val="bg1">
                    <a:lumMod val="50000"/>
                  </a:schemeClr>
                </a:solidFill>
                <a:cs typeface="Arial" panose="020B0604020202020204" pitchFamily="34" charset="0"/>
              </a:rPr>
              <a:t> and Lin et al., 2018, </a:t>
            </a:r>
            <a:r>
              <a:rPr lang="en-US" sz="1200" i="1" dirty="0">
                <a:solidFill>
                  <a:schemeClr val="bg1">
                    <a:lumMod val="50000"/>
                  </a:schemeClr>
                </a:solidFill>
                <a:cs typeface="Arial" panose="020B0604020202020204" pitchFamily="34" charset="0"/>
              </a:rPr>
              <a:t>J. Infect. Dis.</a:t>
            </a:r>
            <a:r>
              <a:rPr lang="en-US" sz="1200" dirty="0">
                <a:solidFill>
                  <a:schemeClr val="bg1">
                    <a:lumMod val="50000"/>
                  </a:schemeClr>
                </a:solidFill>
                <a:cs typeface="Arial" panose="020B0604020202020204" pitchFamily="34" charset="0"/>
              </a:rPr>
              <a:t>, https://academic.oup.com/jid/article/218/5/739/5025997</a:t>
            </a:r>
          </a:p>
        </p:txBody>
      </p:sp>
    </p:spTree>
    <p:extLst>
      <p:ext uri="{BB962C8B-B14F-4D97-AF65-F5344CB8AC3E}">
        <p14:creationId xmlns:p14="http://schemas.microsoft.com/office/powerpoint/2010/main" val="223041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860F476E-3D9C-40EA-A878-B0626A9284B5}"/>
              </a:ext>
            </a:extLst>
          </p:cNvPr>
          <p:cNvSpPr>
            <a:spLocks noGrp="1"/>
          </p:cNvSpPr>
          <p:nvPr>
            <p:ph type="title"/>
          </p:nvPr>
        </p:nvSpPr>
        <p:spPr/>
        <p:txBody>
          <a:bodyPr/>
          <a:lstStyle/>
          <a:p>
            <a:r>
              <a:rPr lang="en-US" dirty="0"/>
              <a:t>SARS-CoV-1 in Droplets</a:t>
            </a:r>
          </a:p>
        </p:txBody>
      </p:sp>
      <p:sp>
        <p:nvSpPr>
          <p:cNvPr id="2" name="Footer Placeholder 1">
            <a:extLst>
              <a:ext uri="{FF2B5EF4-FFF2-40B4-BE49-F238E27FC236}">
                <a16:creationId xmlns:a16="http://schemas.microsoft.com/office/drawing/2014/main" id="{9AAE3262-6B82-472D-AAC5-307D78B4C735}"/>
              </a:ext>
            </a:extLst>
          </p:cNvPr>
          <p:cNvSpPr>
            <a:spLocks noGrp="1"/>
          </p:cNvSpPr>
          <p:nvPr>
            <p:ph type="ftr" sz="quarter" idx="11"/>
          </p:nvPr>
        </p:nvSpPr>
        <p:spPr/>
        <p:txBody>
          <a:bodyPr/>
          <a:lstStyle/>
          <a:p>
            <a:r>
              <a:rPr lang="en-US"/>
              <a:t>Linsey Marr, Virginia Tech, March 2020</a:t>
            </a:r>
          </a:p>
        </p:txBody>
      </p:sp>
      <p:sp>
        <p:nvSpPr>
          <p:cNvPr id="3" name="Slide Number Placeholder 2">
            <a:extLst>
              <a:ext uri="{FF2B5EF4-FFF2-40B4-BE49-F238E27FC236}">
                <a16:creationId xmlns:a16="http://schemas.microsoft.com/office/drawing/2014/main" id="{12920DAD-162D-4211-B3EC-965C523747EF}"/>
              </a:ext>
            </a:extLst>
          </p:cNvPr>
          <p:cNvSpPr>
            <a:spLocks noGrp="1"/>
          </p:cNvSpPr>
          <p:nvPr>
            <p:ph type="sldNum" sz="quarter" idx="12"/>
          </p:nvPr>
        </p:nvSpPr>
        <p:spPr/>
        <p:txBody>
          <a:bodyPr/>
          <a:lstStyle/>
          <a:p>
            <a:fld id="{6AEDFF68-3D12-46F9-A371-95D68DC1FAD3}" type="slidenum">
              <a:rPr lang="en-US" smtClean="0"/>
              <a:t>35</a:t>
            </a:fld>
            <a:endParaRPr lang="en-US"/>
          </a:p>
        </p:txBody>
      </p:sp>
      <p:sp>
        <p:nvSpPr>
          <p:cNvPr id="10" name="Text Box 5">
            <a:extLst>
              <a:ext uri="{FF2B5EF4-FFF2-40B4-BE49-F238E27FC236}">
                <a16:creationId xmlns:a16="http://schemas.microsoft.com/office/drawing/2014/main" id="{1F55A4C5-4ADB-4853-9B58-A5663D8B685D}"/>
              </a:ext>
            </a:extLst>
          </p:cNvPr>
          <p:cNvSpPr txBox="1">
            <a:spLocks noChangeArrowheads="1"/>
          </p:cNvSpPr>
          <p:nvPr/>
        </p:nvSpPr>
        <p:spPr bwMode="auto">
          <a:xfrm>
            <a:off x="44450" y="6427113"/>
            <a:ext cx="9055100" cy="430887"/>
          </a:xfrm>
          <a:prstGeom prst="rect">
            <a:avLst/>
          </a:prstGeom>
          <a:noFill/>
          <a:ln w="9525">
            <a:noFill/>
            <a:miter lim="800000"/>
            <a:headEnd/>
            <a:tailEnd/>
          </a:ln>
        </p:spPr>
        <p:txBody>
          <a:bodyPr wrap="square" lIns="0" rIns="0">
            <a:spAutoFit/>
          </a:bodyPr>
          <a:lstStyle/>
          <a:p>
            <a:r>
              <a:rPr lang="en-US" altLang="zh-CN" sz="1100" dirty="0">
                <a:solidFill>
                  <a:schemeClr val="bg1">
                    <a:lumMod val="50000"/>
                  </a:schemeClr>
                </a:solidFill>
              </a:rPr>
              <a:t>Chan et al., 2011, </a:t>
            </a:r>
            <a:r>
              <a:rPr lang="en-US" altLang="zh-CN" sz="1100" i="1" dirty="0">
                <a:solidFill>
                  <a:schemeClr val="bg1">
                    <a:lumMod val="50000"/>
                  </a:schemeClr>
                </a:solidFill>
              </a:rPr>
              <a:t>Adv. </a:t>
            </a:r>
            <a:r>
              <a:rPr lang="en-US" altLang="zh-CN" sz="1100" i="1" dirty="0" err="1">
                <a:solidFill>
                  <a:schemeClr val="bg1">
                    <a:lumMod val="50000"/>
                  </a:schemeClr>
                </a:solidFill>
              </a:rPr>
              <a:t>Virol</a:t>
            </a:r>
            <a:r>
              <a:rPr lang="en-US" altLang="zh-CN" sz="1100" i="1" dirty="0">
                <a:solidFill>
                  <a:schemeClr val="bg1">
                    <a:lumMod val="50000"/>
                  </a:schemeClr>
                </a:solidFill>
              </a:rPr>
              <a:t>.,</a:t>
            </a:r>
          </a:p>
          <a:p>
            <a:r>
              <a:rPr lang="en-US" altLang="zh-CN" sz="1100" i="1" dirty="0">
                <a:solidFill>
                  <a:schemeClr val="bg1">
                    <a:lumMod val="50000"/>
                  </a:schemeClr>
                </a:solidFill>
              </a:rPr>
              <a:t>https://www.ncbi.nlm.nih.gov/pubmed/22312351</a:t>
            </a:r>
            <a:r>
              <a:rPr lang="en-US" altLang="zh-CN" sz="1100" dirty="0">
                <a:solidFill>
                  <a:schemeClr val="bg1">
                    <a:lumMod val="50000"/>
                  </a:schemeClr>
                </a:solidFill>
              </a:rPr>
              <a:t>; </a:t>
            </a:r>
            <a:r>
              <a:rPr lang="en-US" altLang="zh-CN" sz="1100" dirty="0" err="1">
                <a:solidFill>
                  <a:schemeClr val="bg1">
                    <a:lumMod val="50000"/>
                  </a:schemeClr>
                </a:solidFill>
              </a:rPr>
              <a:t>Rabenau</a:t>
            </a:r>
            <a:r>
              <a:rPr lang="en-US" altLang="zh-CN" sz="1100" dirty="0">
                <a:solidFill>
                  <a:schemeClr val="bg1">
                    <a:lumMod val="50000"/>
                  </a:schemeClr>
                </a:solidFill>
              </a:rPr>
              <a:t> et al., 2005, </a:t>
            </a:r>
            <a:r>
              <a:rPr lang="en-US" altLang="zh-CN" sz="1100" i="1" dirty="0">
                <a:solidFill>
                  <a:schemeClr val="bg1">
                    <a:lumMod val="50000"/>
                  </a:schemeClr>
                </a:solidFill>
              </a:rPr>
              <a:t>Med. Microbiol. Immunol.</a:t>
            </a:r>
            <a:r>
              <a:rPr lang="en-US" altLang="zh-CN" sz="1100" dirty="0">
                <a:solidFill>
                  <a:schemeClr val="bg1">
                    <a:lumMod val="50000"/>
                  </a:schemeClr>
                </a:solidFill>
              </a:rPr>
              <a:t>, https://www.ncbi.nlm.nih.gov/pubmed/15118911</a:t>
            </a:r>
          </a:p>
        </p:txBody>
      </p:sp>
      <p:sp>
        <p:nvSpPr>
          <p:cNvPr id="11" name="TextBox 10">
            <a:extLst>
              <a:ext uri="{FF2B5EF4-FFF2-40B4-BE49-F238E27FC236}">
                <a16:creationId xmlns:a16="http://schemas.microsoft.com/office/drawing/2014/main" id="{6D9C5421-CB79-4424-8D3D-554B2D20DC23}"/>
              </a:ext>
            </a:extLst>
          </p:cNvPr>
          <p:cNvSpPr txBox="1"/>
          <p:nvPr/>
        </p:nvSpPr>
        <p:spPr>
          <a:xfrm>
            <a:off x="311149" y="5222181"/>
            <a:ext cx="8661401" cy="1200329"/>
          </a:xfrm>
          <a:prstGeom prst="rect">
            <a:avLst/>
          </a:prstGeom>
          <a:noFill/>
        </p:spPr>
        <p:txBody>
          <a:bodyPr wrap="square" rtlCol="0">
            <a:spAutoFit/>
          </a:bodyPr>
          <a:lstStyle/>
          <a:p>
            <a:r>
              <a:rPr lang="en-US" sz="2400" dirty="0"/>
              <a:t>Dried SARS-CoV-1 on plastic decayed faster at higher temperature and faster at &gt;95% RH than at 80-89% RH. In another study, it decayed much more quickly at 56 and 60 °C than at 4 °C.</a:t>
            </a:r>
          </a:p>
        </p:txBody>
      </p:sp>
      <p:pic>
        <p:nvPicPr>
          <p:cNvPr id="13" name="Picture 12">
            <a:extLst>
              <a:ext uri="{FF2B5EF4-FFF2-40B4-BE49-F238E27FC236}">
                <a16:creationId xmlns:a16="http://schemas.microsoft.com/office/drawing/2014/main" id="{7D92A249-8BB7-473B-A781-3A92687AE47B}"/>
              </a:ext>
            </a:extLst>
          </p:cNvPr>
          <p:cNvPicPr>
            <a:picLocks noChangeAspect="1"/>
          </p:cNvPicPr>
          <p:nvPr/>
        </p:nvPicPr>
        <p:blipFill>
          <a:blip r:embed="rId2"/>
          <a:stretch>
            <a:fillRect/>
          </a:stretch>
        </p:blipFill>
        <p:spPr>
          <a:xfrm>
            <a:off x="0" y="1380610"/>
            <a:ext cx="9144000" cy="3907883"/>
          </a:xfrm>
          <a:prstGeom prst="rect">
            <a:avLst/>
          </a:prstGeom>
        </p:spPr>
      </p:pic>
    </p:spTree>
    <p:extLst>
      <p:ext uri="{BB962C8B-B14F-4D97-AF65-F5344CB8AC3E}">
        <p14:creationId xmlns:p14="http://schemas.microsoft.com/office/powerpoint/2010/main" val="11556159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49" y="365126"/>
            <a:ext cx="8302409" cy="1325563"/>
          </a:xfrm>
        </p:spPr>
        <p:txBody>
          <a:bodyPr/>
          <a:lstStyle/>
          <a:p>
            <a:r>
              <a:rPr lang="en-US" dirty="0"/>
              <a:t>How Might RH Affect Transmission?</a:t>
            </a:r>
          </a:p>
        </p:txBody>
      </p:sp>
      <p:sp>
        <p:nvSpPr>
          <p:cNvPr id="4" name="Footer Placeholder 3"/>
          <p:cNvSpPr>
            <a:spLocks noGrp="1"/>
          </p:cNvSpPr>
          <p:nvPr>
            <p:ph type="ftr" sz="quarter" idx="11"/>
          </p:nvPr>
        </p:nvSpPr>
        <p:spPr/>
        <p:txBody>
          <a:bodyPr/>
          <a:lstStyle/>
          <a:p>
            <a:r>
              <a:rPr lang="en-US"/>
              <a:t>Linsey Marr, Virginia Tech, March 2020</a:t>
            </a:r>
          </a:p>
        </p:txBody>
      </p:sp>
      <p:sp>
        <p:nvSpPr>
          <p:cNvPr id="5" name="Slide Number Placeholder 4"/>
          <p:cNvSpPr>
            <a:spLocks noGrp="1"/>
          </p:cNvSpPr>
          <p:nvPr>
            <p:ph type="sldNum" sz="quarter" idx="12"/>
          </p:nvPr>
        </p:nvSpPr>
        <p:spPr/>
        <p:txBody>
          <a:bodyPr/>
          <a:lstStyle/>
          <a:p>
            <a:fld id="{6AEDFF68-3D12-46F9-A371-95D68DC1FAD3}" type="slidenum">
              <a:rPr lang="en-US" smtClean="0"/>
              <a:t>36</a:t>
            </a:fld>
            <a:endParaRPr lang="en-US"/>
          </a:p>
        </p:txBody>
      </p:sp>
      <p:sp>
        <p:nvSpPr>
          <p:cNvPr id="79" name="Text Placeholder 3"/>
          <p:cNvSpPr txBox="1">
            <a:spLocks/>
          </p:cNvSpPr>
          <p:nvPr/>
        </p:nvSpPr>
        <p:spPr>
          <a:xfrm>
            <a:off x="993712" y="1321901"/>
            <a:ext cx="2439954" cy="567253"/>
          </a:xfrm>
          <a:prstGeom prst="rect">
            <a:avLst/>
          </a:prstGeom>
          <a:solidFill>
            <a:schemeClr val="accent4">
              <a:lumMod val="40000"/>
              <a:lumOff val="60000"/>
            </a:schemeClr>
          </a:solidFill>
          <a:ln>
            <a:noFill/>
          </a:ln>
        </p:spPr>
        <p:txBody>
          <a:bodyPr vert="horz" lIns="91440" tIns="45720" rIns="91440" bIns="45720" rtlCol="0" anchor="ctr">
            <a:normAutofit/>
          </a:bodyPr>
          <a:lstStyle>
            <a:lvl1pPr marL="0" indent="0" algn="l" defTabSz="914400" rtl="0" eaLnBrk="1" latinLnBrk="0" hangingPunct="1">
              <a:spcBef>
                <a:spcPct val="20000"/>
              </a:spcBef>
              <a:buFont typeface="Arial" panose="020B0604020202020204" pitchFamily="34" charset="0"/>
              <a:buNone/>
              <a:defRPr sz="2400" b="1" kern="1200">
                <a:solidFill>
                  <a:schemeClr val="tx1"/>
                </a:solidFill>
                <a:latin typeface="Century Gothic" panose="020B0502020202020204" pitchFamily="34" charset="0"/>
                <a:ea typeface="+mn-ea"/>
                <a:cs typeface="+mn-cs"/>
              </a:defRPr>
            </a:lvl1pPr>
            <a:lvl2pPr marL="457200" indent="0" algn="l" defTabSz="914400" rtl="0" eaLnBrk="1" latinLnBrk="0" hangingPunct="1">
              <a:spcBef>
                <a:spcPct val="20000"/>
              </a:spcBef>
              <a:buFont typeface="Arial" panose="020B0604020202020204" pitchFamily="34" charset="0"/>
              <a:buNone/>
              <a:defRPr sz="2000" b="1" kern="1200">
                <a:solidFill>
                  <a:schemeClr val="tx1"/>
                </a:solidFill>
                <a:latin typeface="Century Gothic" panose="020B0502020202020204" pitchFamily="34" charset="0"/>
                <a:ea typeface="+mn-ea"/>
                <a:cs typeface="+mn-cs"/>
              </a:defRPr>
            </a:lvl2pPr>
            <a:lvl3pPr marL="914400" indent="0" algn="l" defTabSz="914400" rtl="0" eaLnBrk="1" latinLnBrk="0" hangingPunct="1">
              <a:spcBef>
                <a:spcPct val="20000"/>
              </a:spcBef>
              <a:buFont typeface="Arial" panose="020B0604020202020204" pitchFamily="34" charset="0"/>
              <a:buNone/>
              <a:defRPr sz="1800" b="1" kern="1200">
                <a:solidFill>
                  <a:schemeClr val="tx1"/>
                </a:solidFill>
                <a:latin typeface="Century Gothic" panose="020B0502020202020204" pitchFamily="34" charset="0"/>
                <a:ea typeface="+mn-ea"/>
                <a:cs typeface="+mn-cs"/>
              </a:defRPr>
            </a:lvl3pPr>
            <a:lvl4pPr marL="1371600" indent="0" algn="l" defTabSz="914400" rtl="0" eaLnBrk="1" latinLnBrk="0" hangingPunct="1">
              <a:spcBef>
                <a:spcPct val="20000"/>
              </a:spcBef>
              <a:buFont typeface="Arial" panose="020B0604020202020204" pitchFamily="34" charset="0"/>
              <a:buNone/>
              <a:defRPr sz="1600" b="1" kern="1200">
                <a:solidFill>
                  <a:schemeClr val="tx1"/>
                </a:solidFill>
                <a:latin typeface="Century Gothic" panose="020B0502020202020204" pitchFamily="34" charset="0"/>
                <a:ea typeface="+mn-ea"/>
                <a:cs typeface="+mn-cs"/>
              </a:defRPr>
            </a:lvl4pPr>
            <a:lvl5pPr marL="1828800" indent="0" algn="l" defTabSz="914400" rtl="0" eaLnBrk="1" latinLnBrk="0" hangingPunct="1">
              <a:spcBef>
                <a:spcPct val="20000"/>
              </a:spcBef>
              <a:buFont typeface="Arial" panose="020B0604020202020204" pitchFamily="34" charset="0"/>
              <a:buNone/>
              <a:defRPr sz="1600" b="1" kern="1200">
                <a:solidFill>
                  <a:schemeClr val="tx1"/>
                </a:solidFill>
                <a:latin typeface="Century Gothic" panose="020B0502020202020204" pitchFamily="34" charset="0"/>
                <a:ea typeface="+mn-ea"/>
                <a:cs typeface="+mn-cs"/>
              </a:defRPr>
            </a:lvl5pPr>
            <a:lvl6pPr marL="22860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sysClr val="window" lastClr="FFFFFF"/>
                </a:solidFill>
                <a:effectLst/>
                <a:uLnTx/>
                <a:uFillTx/>
                <a:latin typeface="Calibri" panose="020F0502020204030204" pitchFamily="34" charset="0"/>
                <a:cs typeface="Calibri" panose="020F0502020204030204" pitchFamily="34" charset="0"/>
              </a:rPr>
              <a:t>Low RH</a:t>
            </a:r>
          </a:p>
        </p:txBody>
      </p:sp>
      <p:sp>
        <p:nvSpPr>
          <p:cNvPr id="80" name="Text Placeholder 3"/>
          <p:cNvSpPr txBox="1">
            <a:spLocks/>
          </p:cNvSpPr>
          <p:nvPr/>
        </p:nvSpPr>
        <p:spPr>
          <a:xfrm>
            <a:off x="6295052" y="1321901"/>
            <a:ext cx="2693437" cy="567253"/>
          </a:xfrm>
          <a:prstGeom prst="rect">
            <a:avLst/>
          </a:prstGeom>
          <a:solidFill>
            <a:schemeClr val="accent4">
              <a:lumMod val="50000"/>
            </a:schemeClr>
          </a:solidFill>
          <a:ln>
            <a:noFill/>
          </a:ln>
        </p:spPr>
        <p:txBody>
          <a:bodyPr vert="horz" lIns="91440" tIns="45720" rIns="91440" bIns="45720" rtlCol="0" anchor="ctr">
            <a:normAutofit/>
          </a:bodyPr>
          <a:lstStyle>
            <a:lvl1pPr marL="0" indent="0" algn="l" defTabSz="914400" rtl="0" eaLnBrk="1" latinLnBrk="0" hangingPunct="1">
              <a:spcBef>
                <a:spcPct val="20000"/>
              </a:spcBef>
              <a:buFont typeface="Arial" panose="020B0604020202020204" pitchFamily="34" charset="0"/>
              <a:buNone/>
              <a:defRPr sz="2400" b="1" kern="1200">
                <a:solidFill>
                  <a:schemeClr val="tx1"/>
                </a:solidFill>
                <a:latin typeface="Century Gothic" panose="020B0502020202020204" pitchFamily="34" charset="0"/>
                <a:ea typeface="+mn-ea"/>
                <a:cs typeface="+mn-cs"/>
              </a:defRPr>
            </a:lvl1pPr>
            <a:lvl2pPr marL="457200" indent="0" algn="l" defTabSz="914400" rtl="0" eaLnBrk="1" latinLnBrk="0" hangingPunct="1">
              <a:spcBef>
                <a:spcPct val="20000"/>
              </a:spcBef>
              <a:buFont typeface="Arial" panose="020B0604020202020204" pitchFamily="34" charset="0"/>
              <a:buNone/>
              <a:defRPr sz="2000" b="1" kern="1200">
                <a:solidFill>
                  <a:schemeClr val="tx1"/>
                </a:solidFill>
                <a:latin typeface="Century Gothic" panose="020B0502020202020204" pitchFamily="34" charset="0"/>
                <a:ea typeface="+mn-ea"/>
                <a:cs typeface="+mn-cs"/>
              </a:defRPr>
            </a:lvl2pPr>
            <a:lvl3pPr marL="914400" indent="0" algn="l" defTabSz="914400" rtl="0" eaLnBrk="1" latinLnBrk="0" hangingPunct="1">
              <a:spcBef>
                <a:spcPct val="20000"/>
              </a:spcBef>
              <a:buFont typeface="Arial" panose="020B0604020202020204" pitchFamily="34" charset="0"/>
              <a:buNone/>
              <a:defRPr sz="1800" b="1" kern="1200">
                <a:solidFill>
                  <a:schemeClr val="tx1"/>
                </a:solidFill>
                <a:latin typeface="Century Gothic" panose="020B0502020202020204" pitchFamily="34" charset="0"/>
                <a:ea typeface="+mn-ea"/>
                <a:cs typeface="+mn-cs"/>
              </a:defRPr>
            </a:lvl3pPr>
            <a:lvl4pPr marL="1371600" indent="0" algn="l" defTabSz="914400" rtl="0" eaLnBrk="1" latinLnBrk="0" hangingPunct="1">
              <a:spcBef>
                <a:spcPct val="20000"/>
              </a:spcBef>
              <a:buFont typeface="Arial" panose="020B0604020202020204" pitchFamily="34" charset="0"/>
              <a:buNone/>
              <a:defRPr sz="1600" b="1" kern="1200">
                <a:solidFill>
                  <a:schemeClr val="tx1"/>
                </a:solidFill>
                <a:latin typeface="Century Gothic" panose="020B0502020202020204" pitchFamily="34" charset="0"/>
                <a:ea typeface="+mn-ea"/>
                <a:cs typeface="+mn-cs"/>
              </a:defRPr>
            </a:lvl4pPr>
            <a:lvl5pPr marL="1828800" indent="0" algn="l" defTabSz="914400" rtl="0" eaLnBrk="1" latinLnBrk="0" hangingPunct="1">
              <a:spcBef>
                <a:spcPct val="20000"/>
              </a:spcBef>
              <a:buFont typeface="Arial" panose="020B0604020202020204" pitchFamily="34" charset="0"/>
              <a:buNone/>
              <a:defRPr sz="1600" b="1" kern="1200">
                <a:solidFill>
                  <a:schemeClr val="tx1"/>
                </a:solidFill>
                <a:latin typeface="Century Gothic" panose="020B0502020202020204" pitchFamily="34" charset="0"/>
                <a:ea typeface="+mn-ea"/>
                <a:cs typeface="+mn-cs"/>
              </a:defRPr>
            </a:lvl5pPr>
            <a:lvl6pPr marL="22860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sysClr val="window" lastClr="FFFFFF"/>
                </a:solidFill>
                <a:effectLst/>
                <a:uLnTx/>
                <a:uFillTx/>
                <a:latin typeface="Calibri" panose="020F0502020204030204" pitchFamily="34" charset="0"/>
                <a:cs typeface="Calibri" panose="020F0502020204030204" pitchFamily="34" charset="0"/>
              </a:rPr>
              <a:t>Very high RH</a:t>
            </a:r>
          </a:p>
        </p:txBody>
      </p:sp>
      <p:sp>
        <p:nvSpPr>
          <p:cNvPr id="81" name="Text Placeholder 3"/>
          <p:cNvSpPr txBox="1">
            <a:spLocks/>
          </p:cNvSpPr>
          <p:nvPr/>
        </p:nvSpPr>
        <p:spPr>
          <a:xfrm rot="16200000">
            <a:off x="-402783" y="2671067"/>
            <a:ext cx="2003002" cy="594051"/>
          </a:xfrm>
          <a:prstGeom prst="rect">
            <a:avLst/>
          </a:prstGeom>
          <a:solidFill>
            <a:srgbClr val="C00000"/>
          </a:solidFill>
          <a:ln>
            <a:noFill/>
          </a:ln>
        </p:spPr>
        <p:txBody>
          <a:bodyPr vert="horz" lIns="91440" tIns="45720" rIns="91440" bIns="45720" rtlCol="0" anchor="ctr">
            <a:normAutofit/>
          </a:bodyPr>
          <a:lstStyle>
            <a:lvl1pPr marL="0" indent="0" algn="l" defTabSz="914400" rtl="0" eaLnBrk="1" latinLnBrk="0" hangingPunct="1">
              <a:spcBef>
                <a:spcPct val="20000"/>
              </a:spcBef>
              <a:buFont typeface="Arial" panose="020B0604020202020204" pitchFamily="34" charset="0"/>
              <a:buNone/>
              <a:defRPr sz="2400" b="1" kern="1200">
                <a:solidFill>
                  <a:schemeClr val="tx1"/>
                </a:solidFill>
                <a:latin typeface="Century Gothic" panose="020B0502020202020204" pitchFamily="34" charset="0"/>
                <a:ea typeface="+mn-ea"/>
                <a:cs typeface="+mn-cs"/>
              </a:defRPr>
            </a:lvl1pPr>
            <a:lvl2pPr marL="457200" indent="0" algn="l" defTabSz="914400" rtl="0" eaLnBrk="1" latinLnBrk="0" hangingPunct="1">
              <a:spcBef>
                <a:spcPct val="20000"/>
              </a:spcBef>
              <a:buFont typeface="Arial" panose="020B0604020202020204" pitchFamily="34" charset="0"/>
              <a:buNone/>
              <a:defRPr sz="2000" b="1" kern="1200">
                <a:solidFill>
                  <a:schemeClr val="tx1"/>
                </a:solidFill>
                <a:latin typeface="Century Gothic" panose="020B0502020202020204" pitchFamily="34" charset="0"/>
                <a:ea typeface="+mn-ea"/>
                <a:cs typeface="+mn-cs"/>
              </a:defRPr>
            </a:lvl2pPr>
            <a:lvl3pPr marL="914400" indent="0" algn="l" defTabSz="914400" rtl="0" eaLnBrk="1" latinLnBrk="0" hangingPunct="1">
              <a:spcBef>
                <a:spcPct val="20000"/>
              </a:spcBef>
              <a:buFont typeface="Arial" panose="020B0604020202020204" pitchFamily="34" charset="0"/>
              <a:buNone/>
              <a:defRPr sz="1800" b="1" kern="1200">
                <a:solidFill>
                  <a:schemeClr val="tx1"/>
                </a:solidFill>
                <a:latin typeface="Century Gothic" panose="020B0502020202020204" pitchFamily="34" charset="0"/>
                <a:ea typeface="+mn-ea"/>
                <a:cs typeface="+mn-cs"/>
              </a:defRPr>
            </a:lvl3pPr>
            <a:lvl4pPr marL="1371600" indent="0" algn="l" defTabSz="914400" rtl="0" eaLnBrk="1" latinLnBrk="0" hangingPunct="1">
              <a:spcBef>
                <a:spcPct val="20000"/>
              </a:spcBef>
              <a:buFont typeface="Arial" panose="020B0604020202020204" pitchFamily="34" charset="0"/>
              <a:buNone/>
              <a:defRPr sz="1600" b="1" kern="1200">
                <a:solidFill>
                  <a:schemeClr val="tx1"/>
                </a:solidFill>
                <a:latin typeface="Century Gothic" panose="020B0502020202020204" pitchFamily="34" charset="0"/>
                <a:ea typeface="+mn-ea"/>
                <a:cs typeface="+mn-cs"/>
              </a:defRPr>
            </a:lvl4pPr>
            <a:lvl5pPr marL="1828800" indent="0" algn="l" defTabSz="914400" rtl="0" eaLnBrk="1" latinLnBrk="0" hangingPunct="1">
              <a:spcBef>
                <a:spcPct val="20000"/>
              </a:spcBef>
              <a:buFont typeface="Arial" panose="020B0604020202020204" pitchFamily="34" charset="0"/>
              <a:buNone/>
              <a:defRPr sz="1600" b="1" kern="1200">
                <a:solidFill>
                  <a:schemeClr val="tx1"/>
                </a:solidFill>
                <a:latin typeface="Century Gothic" panose="020B0502020202020204" pitchFamily="34" charset="0"/>
                <a:ea typeface="+mn-ea"/>
                <a:cs typeface="+mn-cs"/>
              </a:defRPr>
            </a:lvl5pPr>
            <a:lvl6pPr marL="22860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sysClr val="window" lastClr="FFFFFF"/>
                </a:solidFill>
                <a:effectLst/>
                <a:uLnTx/>
                <a:uFillTx/>
                <a:latin typeface="Calibri" panose="020F0502020204030204" pitchFamily="34" charset="0"/>
                <a:cs typeface="Calibri" panose="020F0502020204030204" pitchFamily="34" charset="0"/>
              </a:rPr>
              <a:t>Physics</a:t>
            </a:r>
          </a:p>
        </p:txBody>
      </p:sp>
      <p:sp>
        <p:nvSpPr>
          <p:cNvPr id="82" name="Text Placeholder 3"/>
          <p:cNvSpPr txBox="1">
            <a:spLocks/>
          </p:cNvSpPr>
          <p:nvPr/>
        </p:nvSpPr>
        <p:spPr>
          <a:xfrm rot="16200000">
            <a:off x="-646295" y="5036070"/>
            <a:ext cx="2490020" cy="594051"/>
          </a:xfrm>
          <a:prstGeom prst="rect">
            <a:avLst/>
          </a:prstGeom>
          <a:solidFill>
            <a:srgbClr val="92D050"/>
          </a:solidFill>
          <a:ln>
            <a:noFill/>
          </a:ln>
        </p:spPr>
        <p:txBody>
          <a:bodyPr vert="horz" lIns="91440" tIns="45720" rIns="91440" bIns="45720" rtlCol="0" anchor="ctr">
            <a:normAutofit/>
          </a:bodyPr>
          <a:lstStyle>
            <a:lvl1pPr marL="0" indent="0" algn="l" defTabSz="914400" rtl="0" eaLnBrk="1" latinLnBrk="0" hangingPunct="1">
              <a:spcBef>
                <a:spcPct val="20000"/>
              </a:spcBef>
              <a:buFont typeface="Arial" panose="020B0604020202020204" pitchFamily="34" charset="0"/>
              <a:buNone/>
              <a:defRPr sz="2400" b="1" kern="1200">
                <a:solidFill>
                  <a:schemeClr val="tx1"/>
                </a:solidFill>
                <a:latin typeface="Century Gothic" panose="020B0502020202020204" pitchFamily="34" charset="0"/>
                <a:ea typeface="+mn-ea"/>
                <a:cs typeface="+mn-cs"/>
              </a:defRPr>
            </a:lvl1pPr>
            <a:lvl2pPr marL="457200" indent="0" algn="l" defTabSz="914400" rtl="0" eaLnBrk="1" latinLnBrk="0" hangingPunct="1">
              <a:spcBef>
                <a:spcPct val="20000"/>
              </a:spcBef>
              <a:buFont typeface="Arial" panose="020B0604020202020204" pitchFamily="34" charset="0"/>
              <a:buNone/>
              <a:defRPr sz="2000" b="1" kern="1200">
                <a:solidFill>
                  <a:schemeClr val="tx1"/>
                </a:solidFill>
                <a:latin typeface="Century Gothic" panose="020B0502020202020204" pitchFamily="34" charset="0"/>
                <a:ea typeface="+mn-ea"/>
                <a:cs typeface="+mn-cs"/>
              </a:defRPr>
            </a:lvl2pPr>
            <a:lvl3pPr marL="914400" indent="0" algn="l" defTabSz="914400" rtl="0" eaLnBrk="1" latinLnBrk="0" hangingPunct="1">
              <a:spcBef>
                <a:spcPct val="20000"/>
              </a:spcBef>
              <a:buFont typeface="Arial" panose="020B0604020202020204" pitchFamily="34" charset="0"/>
              <a:buNone/>
              <a:defRPr sz="1800" b="1" kern="1200">
                <a:solidFill>
                  <a:schemeClr val="tx1"/>
                </a:solidFill>
                <a:latin typeface="Century Gothic" panose="020B0502020202020204" pitchFamily="34" charset="0"/>
                <a:ea typeface="+mn-ea"/>
                <a:cs typeface="+mn-cs"/>
              </a:defRPr>
            </a:lvl3pPr>
            <a:lvl4pPr marL="1371600" indent="0" algn="l" defTabSz="914400" rtl="0" eaLnBrk="1" latinLnBrk="0" hangingPunct="1">
              <a:spcBef>
                <a:spcPct val="20000"/>
              </a:spcBef>
              <a:buFont typeface="Arial" panose="020B0604020202020204" pitchFamily="34" charset="0"/>
              <a:buNone/>
              <a:defRPr sz="1600" b="1" kern="1200">
                <a:solidFill>
                  <a:schemeClr val="tx1"/>
                </a:solidFill>
                <a:latin typeface="Century Gothic" panose="020B0502020202020204" pitchFamily="34" charset="0"/>
                <a:ea typeface="+mn-ea"/>
                <a:cs typeface="+mn-cs"/>
              </a:defRPr>
            </a:lvl4pPr>
            <a:lvl5pPr marL="1828800" indent="0" algn="l" defTabSz="914400" rtl="0" eaLnBrk="1" latinLnBrk="0" hangingPunct="1">
              <a:spcBef>
                <a:spcPct val="20000"/>
              </a:spcBef>
              <a:buFont typeface="Arial" panose="020B0604020202020204" pitchFamily="34" charset="0"/>
              <a:buNone/>
              <a:defRPr sz="1600" b="1" kern="1200">
                <a:solidFill>
                  <a:schemeClr val="tx1"/>
                </a:solidFill>
                <a:latin typeface="Century Gothic" panose="020B0502020202020204" pitchFamily="34" charset="0"/>
                <a:ea typeface="+mn-ea"/>
                <a:cs typeface="+mn-cs"/>
              </a:defRPr>
            </a:lvl5pPr>
            <a:lvl6pPr marL="22860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sysClr val="window" lastClr="FFFFFF"/>
                </a:solidFill>
                <a:effectLst/>
                <a:uLnTx/>
                <a:uFillTx/>
                <a:latin typeface="Calibri" panose="020F0502020204030204" pitchFamily="34" charset="0"/>
                <a:cs typeface="Calibri" panose="020F0502020204030204" pitchFamily="34" charset="0"/>
              </a:rPr>
              <a:t>Chemistry</a:t>
            </a:r>
          </a:p>
        </p:txBody>
      </p:sp>
      <p:sp>
        <p:nvSpPr>
          <p:cNvPr id="83" name="Text Placeholder 3"/>
          <p:cNvSpPr txBox="1">
            <a:spLocks/>
          </p:cNvSpPr>
          <p:nvPr/>
        </p:nvSpPr>
        <p:spPr>
          <a:xfrm>
            <a:off x="3601616" y="1321900"/>
            <a:ext cx="2525486" cy="567253"/>
          </a:xfrm>
          <a:prstGeom prst="rect">
            <a:avLst/>
          </a:prstGeom>
          <a:solidFill>
            <a:schemeClr val="accent4">
              <a:lumMod val="60000"/>
              <a:lumOff val="40000"/>
            </a:schemeClr>
          </a:solidFill>
          <a:ln>
            <a:noFill/>
          </a:ln>
        </p:spPr>
        <p:txBody>
          <a:bodyPr vert="horz" lIns="91440" tIns="45720" rIns="91440" bIns="45720" rtlCol="0" anchor="ctr">
            <a:normAutofit/>
          </a:bodyPr>
          <a:lstStyle>
            <a:lvl1pPr marL="0" indent="0" algn="l" defTabSz="914400" rtl="0" eaLnBrk="1" latinLnBrk="0" hangingPunct="1">
              <a:spcBef>
                <a:spcPct val="20000"/>
              </a:spcBef>
              <a:buFont typeface="Arial" panose="020B0604020202020204" pitchFamily="34" charset="0"/>
              <a:buNone/>
              <a:defRPr sz="2400" b="1" kern="1200">
                <a:solidFill>
                  <a:schemeClr val="tx1"/>
                </a:solidFill>
                <a:latin typeface="Century Gothic" panose="020B0502020202020204" pitchFamily="34" charset="0"/>
                <a:ea typeface="+mn-ea"/>
                <a:cs typeface="+mn-cs"/>
              </a:defRPr>
            </a:lvl1pPr>
            <a:lvl2pPr marL="457200" indent="0" algn="l" defTabSz="914400" rtl="0" eaLnBrk="1" latinLnBrk="0" hangingPunct="1">
              <a:spcBef>
                <a:spcPct val="20000"/>
              </a:spcBef>
              <a:buFont typeface="Arial" panose="020B0604020202020204" pitchFamily="34" charset="0"/>
              <a:buNone/>
              <a:defRPr sz="2000" b="1" kern="1200">
                <a:solidFill>
                  <a:schemeClr val="tx1"/>
                </a:solidFill>
                <a:latin typeface="Century Gothic" panose="020B0502020202020204" pitchFamily="34" charset="0"/>
                <a:ea typeface="+mn-ea"/>
                <a:cs typeface="+mn-cs"/>
              </a:defRPr>
            </a:lvl2pPr>
            <a:lvl3pPr marL="914400" indent="0" algn="l" defTabSz="914400" rtl="0" eaLnBrk="1" latinLnBrk="0" hangingPunct="1">
              <a:spcBef>
                <a:spcPct val="20000"/>
              </a:spcBef>
              <a:buFont typeface="Arial" panose="020B0604020202020204" pitchFamily="34" charset="0"/>
              <a:buNone/>
              <a:defRPr sz="1800" b="1" kern="1200">
                <a:solidFill>
                  <a:schemeClr val="tx1"/>
                </a:solidFill>
                <a:latin typeface="Century Gothic" panose="020B0502020202020204" pitchFamily="34" charset="0"/>
                <a:ea typeface="+mn-ea"/>
                <a:cs typeface="+mn-cs"/>
              </a:defRPr>
            </a:lvl3pPr>
            <a:lvl4pPr marL="1371600" indent="0" algn="l" defTabSz="914400" rtl="0" eaLnBrk="1" latinLnBrk="0" hangingPunct="1">
              <a:spcBef>
                <a:spcPct val="20000"/>
              </a:spcBef>
              <a:buFont typeface="Arial" panose="020B0604020202020204" pitchFamily="34" charset="0"/>
              <a:buNone/>
              <a:defRPr sz="1600" b="1" kern="1200">
                <a:solidFill>
                  <a:schemeClr val="tx1"/>
                </a:solidFill>
                <a:latin typeface="Century Gothic" panose="020B0502020202020204" pitchFamily="34" charset="0"/>
                <a:ea typeface="+mn-ea"/>
                <a:cs typeface="+mn-cs"/>
              </a:defRPr>
            </a:lvl4pPr>
            <a:lvl5pPr marL="1828800" indent="0" algn="l" defTabSz="914400" rtl="0" eaLnBrk="1" latinLnBrk="0" hangingPunct="1">
              <a:spcBef>
                <a:spcPct val="20000"/>
              </a:spcBef>
              <a:buFont typeface="Arial" panose="020B0604020202020204" pitchFamily="34" charset="0"/>
              <a:buNone/>
              <a:defRPr sz="1600" b="1" kern="1200">
                <a:solidFill>
                  <a:schemeClr val="tx1"/>
                </a:solidFill>
                <a:latin typeface="Century Gothic" panose="020B0502020202020204" pitchFamily="34" charset="0"/>
                <a:ea typeface="+mn-ea"/>
                <a:cs typeface="+mn-cs"/>
              </a:defRPr>
            </a:lvl5pPr>
            <a:lvl6pPr marL="22860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600" b="1"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sysClr val="window" lastClr="FFFFFF"/>
                </a:solidFill>
                <a:effectLst/>
                <a:uLnTx/>
                <a:uFillTx/>
                <a:latin typeface="Calibri" panose="020F0502020204030204" pitchFamily="34" charset="0"/>
                <a:cs typeface="Calibri" panose="020F0502020204030204" pitchFamily="34" charset="0"/>
              </a:rPr>
              <a:t>Medium RH</a:t>
            </a:r>
          </a:p>
        </p:txBody>
      </p:sp>
      <p:sp>
        <p:nvSpPr>
          <p:cNvPr id="84" name="Oval 83"/>
          <p:cNvSpPr/>
          <p:nvPr/>
        </p:nvSpPr>
        <p:spPr>
          <a:xfrm>
            <a:off x="6487077" y="4269966"/>
            <a:ext cx="2372437" cy="2372437"/>
          </a:xfrm>
          <a:prstGeom prst="ellipse">
            <a:avLst/>
          </a:prstGeom>
          <a:solidFill>
            <a:sysClr val="window" lastClr="FFFFFF"/>
          </a:solidFill>
          <a:ln w="38100" cap="flat" cmpd="sng" algn="ctr">
            <a:solidFill>
              <a:schemeClr val="accent3"/>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85" name="Oval 84"/>
          <p:cNvSpPr/>
          <p:nvPr/>
        </p:nvSpPr>
        <p:spPr>
          <a:xfrm>
            <a:off x="7485607" y="5264160"/>
            <a:ext cx="85483" cy="85483"/>
          </a:xfrm>
          <a:prstGeom prst="ellipse">
            <a:avLst/>
          </a:prstGeom>
          <a:gradFill flip="none" rotWithShape="1">
            <a:gsLst>
              <a:gs pos="0">
                <a:srgbClr val="66FF66"/>
              </a:gs>
              <a:gs pos="50000">
                <a:srgbClr val="00CC00"/>
              </a:gs>
            </a:gsLst>
            <a:path path="circle">
              <a:fillToRect l="50000" t="50000" r="50000" b="50000"/>
            </a:path>
            <a:tileRect/>
          </a:gradFill>
          <a:ln w="9525" cap="flat" cmpd="sng" algn="ctr">
            <a:solidFill>
              <a:srgbClr val="4E8542">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86" name="Oval 85"/>
          <p:cNvSpPr/>
          <p:nvPr/>
        </p:nvSpPr>
        <p:spPr>
          <a:xfrm>
            <a:off x="7285652" y="4734287"/>
            <a:ext cx="85483" cy="85483"/>
          </a:xfrm>
          <a:prstGeom prst="ellipse">
            <a:avLst/>
          </a:prstGeom>
          <a:gradFill flip="none" rotWithShape="1">
            <a:gsLst>
              <a:gs pos="0">
                <a:srgbClr val="66FF66"/>
              </a:gs>
              <a:gs pos="50000">
                <a:srgbClr val="00CC00"/>
              </a:gs>
            </a:gsLst>
            <a:path path="circle">
              <a:fillToRect l="50000" t="50000" r="50000" b="50000"/>
            </a:path>
            <a:tileRect/>
          </a:gradFill>
          <a:ln w="9525" cap="flat" cmpd="sng" algn="ctr">
            <a:solidFill>
              <a:srgbClr val="4E8542">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87" name="Oval 86"/>
          <p:cNvSpPr/>
          <p:nvPr/>
        </p:nvSpPr>
        <p:spPr>
          <a:xfrm>
            <a:off x="8428652" y="5039087"/>
            <a:ext cx="85483" cy="85483"/>
          </a:xfrm>
          <a:prstGeom prst="ellipse">
            <a:avLst/>
          </a:prstGeom>
          <a:gradFill flip="none" rotWithShape="1">
            <a:gsLst>
              <a:gs pos="0">
                <a:srgbClr val="66FF66"/>
              </a:gs>
              <a:gs pos="50000">
                <a:srgbClr val="00CC00"/>
              </a:gs>
            </a:gsLst>
            <a:path path="circle">
              <a:fillToRect l="50000" t="50000" r="50000" b="50000"/>
            </a:path>
            <a:tileRect/>
          </a:gradFill>
          <a:ln w="9525" cap="flat" cmpd="sng" algn="ctr">
            <a:solidFill>
              <a:srgbClr val="4E8542">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88" name="Oval 87"/>
          <p:cNvSpPr/>
          <p:nvPr/>
        </p:nvSpPr>
        <p:spPr>
          <a:xfrm>
            <a:off x="6650526" y="5622812"/>
            <a:ext cx="85483" cy="85483"/>
          </a:xfrm>
          <a:prstGeom prst="ellipse">
            <a:avLst/>
          </a:prstGeom>
          <a:gradFill flip="none" rotWithShape="1">
            <a:gsLst>
              <a:gs pos="0">
                <a:srgbClr val="66FF66"/>
              </a:gs>
              <a:gs pos="50000">
                <a:srgbClr val="00CC00"/>
              </a:gs>
            </a:gsLst>
            <a:path path="circle">
              <a:fillToRect l="50000" t="50000" r="50000" b="50000"/>
            </a:path>
            <a:tileRect/>
          </a:gradFill>
          <a:ln w="9525" cap="flat" cmpd="sng" algn="ctr">
            <a:solidFill>
              <a:srgbClr val="4E8542">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89" name="Oval 88"/>
          <p:cNvSpPr/>
          <p:nvPr/>
        </p:nvSpPr>
        <p:spPr>
          <a:xfrm>
            <a:off x="8200052" y="6105887"/>
            <a:ext cx="85483" cy="85483"/>
          </a:xfrm>
          <a:prstGeom prst="ellipse">
            <a:avLst/>
          </a:prstGeom>
          <a:gradFill flip="none" rotWithShape="1">
            <a:gsLst>
              <a:gs pos="0">
                <a:srgbClr val="66FF66"/>
              </a:gs>
              <a:gs pos="50000">
                <a:srgbClr val="00CC00"/>
              </a:gs>
            </a:gsLst>
            <a:path path="circle">
              <a:fillToRect l="50000" t="50000" r="50000" b="50000"/>
            </a:path>
            <a:tileRect/>
          </a:gradFill>
          <a:ln w="9525" cap="flat" cmpd="sng" algn="ctr">
            <a:solidFill>
              <a:srgbClr val="4E8542">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90" name="Oval 89"/>
          <p:cNvSpPr/>
          <p:nvPr/>
        </p:nvSpPr>
        <p:spPr>
          <a:xfrm>
            <a:off x="6909532" y="6147475"/>
            <a:ext cx="85483" cy="85483"/>
          </a:xfrm>
          <a:prstGeom prst="ellipse">
            <a:avLst/>
          </a:prstGeom>
          <a:gradFill flip="none" rotWithShape="1">
            <a:gsLst>
              <a:gs pos="0">
                <a:srgbClr val="66FF66"/>
              </a:gs>
              <a:gs pos="50000">
                <a:srgbClr val="00CC00"/>
              </a:gs>
            </a:gsLst>
            <a:path path="circle">
              <a:fillToRect l="50000" t="50000" r="50000" b="50000"/>
            </a:path>
            <a:tileRect/>
          </a:gradFill>
          <a:ln w="9525" cap="flat" cmpd="sng" algn="ctr">
            <a:solidFill>
              <a:srgbClr val="4E8542">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91" name="Oval 90"/>
          <p:cNvSpPr/>
          <p:nvPr/>
        </p:nvSpPr>
        <p:spPr>
          <a:xfrm>
            <a:off x="8215302" y="4534465"/>
            <a:ext cx="85483" cy="85483"/>
          </a:xfrm>
          <a:prstGeom prst="ellipse">
            <a:avLst/>
          </a:prstGeom>
          <a:gradFill flip="none" rotWithShape="1">
            <a:gsLst>
              <a:gs pos="0">
                <a:srgbClr val="66FF66"/>
              </a:gs>
              <a:gs pos="50000">
                <a:srgbClr val="00CC00"/>
              </a:gs>
            </a:gsLst>
            <a:path path="circle">
              <a:fillToRect l="50000" t="50000" r="50000" b="50000"/>
            </a:path>
            <a:tileRect/>
          </a:gradFill>
          <a:ln w="9525" cap="flat" cmpd="sng" algn="ctr">
            <a:solidFill>
              <a:srgbClr val="4E8542">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92" name="Oval 91"/>
          <p:cNvSpPr/>
          <p:nvPr/>
        </p:nvSpPr>
        <p:spPr>
          <a:xfrm>
            <a:off x="8599352" y="5456185"/>
            <a:ext cx="85483" cy="85483"/>
          </a:xfrm>
          <a:prstGeom prst="ellipse">
            <a:avLst/>
          </a:prstGeom>
          <a:gradFill flip="none" rotWithShape="1">
            <a:gsLst>
              <a:gs pos="0">
                <a:srgbClr val="66FF66"/>
              </a:gs>
              <a:gs pos="50000">
                <a:srgbClr val="00CC00"/>
              </a:gs>
            </a:gsLst>
            <a:path path="circle">
              <a:fillToRect l="50000" t="50000" r="50000" b="50000"/>
            </a:path>
            <a:tileRect/>
          </a:gradFill>
          <a:ln w="9525" cap="flat" cmpd="sng" algn="ctr">
            <a:solidFill>
              <a:srgbClr val="4E8542">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93" name="Oval 92"/>
          <p:cNvSpPr/>
          <p:nvPr/>
        </p:nvSpPr>
        <p:spPr>
          <a:xfrm>
            <a:off x="7755593" y="4931875"/>
            <a:ext cx="85483" cy="85483"/>
          </a:xfrm>
          <a:prstGeom prst="ellipse">
            <a:avLst/>
          </a:prstGeom>
          <a:gradFill flip="none" rotWithShape="1">
            <a:gsLst>
              <a:gs pos="0">
                <a:srgbClr val="66FF66"/>
              </a:gs>
              <a:gs pos="50000">
                <a:srgbClr val="00CC00"/>
              </a:gs>
            </a:gsLst>
            <a:path path="circle">
              <a:fillToRect l="50000" t="50000" r="50000" b="50000"/>
            </a:path>
            <a:tileRect/>
          </a:gradFill>
          <a:ln w="9525" cap="flat" cmpd="sng" algn="ctr">
            <a:solidFill>
              <a:srgbClr val="4E8542">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94" name="Oval 93"/>
          <p:cNvSpPr/>
          <p:nvPr/>
        </p:nvSpPr>
        <p:spPr>
          <a:xfrm>
            <a:off x="7562417" y="5840235"/>
            <a:ext cx="170964" cy="170964"/>
          </a:xfrm>
          <a:prstGeom prst="ellipse">
            <a:avLst/>
          </a:prstGeom>
          <a:gradFill flip="none" rotWithShape="1">
            <a:gsLst>
              <a:gs pos="68000">
                <a:srgbClr val="7030A0"/>
              </a:gs>
              <a:gs pos="30000">
                <a:srgbClr val="A86ED4"/>
              </a:gs>
            </a:gsLst>
            <a:path path="circle">
              <a:fillToRect l="50000" t="50000" r="50000" b="50000"/>
            </a:path>
            <a:tileRect/>
          </a:gra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95" name="Oval 94"/>
          <p:cNvSpPr/>
          <p:nvPr/>
        </p:nvSpPr>
        <p:spPr>
          <a:xfrm>
            <a:off x="7908062" y="5187350"/>
            <a:ext cx="170964" cy="170964"/>
          </a:xfrm>
          <a:prstGeom prst="ellipse">
            <a:avLst/>
          </a:prstGeom>
          <a:gradFill flip="none" rotWithShape="1">
            <a:gsLst>
              <a:gs pos="68000">
                <a:srgbClr val="7030A0"/>
              </a:gs>
              <a:gs pos="30000">
                <a:srgbClr val="A86ED4"/>
              </a:gs>
            </a:gsLst>
            <a:path path="circle">
              <a:fillToRect l="50000" t="50000" r="50000" b="50000"/>
            </a:path>
            <a:tileRect/>
          </a:gra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96" name="Oval 95"/>
          <p:cNvSpPr/>
          <p:nvPr/>
        </p:nvSpPr>
        <p:spPr>
          <a:xfrm>
            <a:off x="7242911" y="6286679"/>
            <a:ext cx="170964" cy="170964"/>
          </a:xfrm>
          <a:prstGeom prst="ellipse">
            <a:avLst/>
          </a:prstGeom>
          <a:gradFill flip="none" rotWithShape="1">
            <a:gsLst>
              <a:gs pos="68000">
                <a:srgbClr val="7030A0"/>
              </a:gs>
              <a:gs pos="30000">
                <a:srgbClr val="A86ED4"/>
              </a:gs>
            </a:gsLst>
            <a:path path="circle">
              <a:fillToRect l="50000" t="50000" r="50000" b="50000"/>
            </a:path>
            <a:tileRect/>
          </a:gra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97" name="Oval 96"/>
          <p:cNvSpPr/>
          <p:nvPr/>
        </p:nvSpPr>
        <p:spPr>
          <a:xfrm>
            <a:off x="7266772" y="4942503"/>
            <a:ext cx="170964" cy="170964"/>
          </a:xfrm>
          <a:prstGeom prst="ellipse">
            <a:avLst/>
          </a:prstGeom>
          <a:gradFill flip="none" rotWithShape="1">
            <a:gsLst>
              <a:gs pos="68000">
                <a:srgbClr val="7030A0"/>
              </a:gs>
              <a:gs pos="30000">
                <a:srgbClr val="A86ED4"/>
              </a:gs>
            </a:gsLst>
            <a:path path="circle">
              <a:fillToRect l="50000" t="50000" r="50000" b="50000"/>
            </a:path>
            <a:tileRect/>
          </a:gra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98" name="Oval 97"/>
          <p:cNvSpPr/>
          <p:nvPr/>
        </p:nvSpPr>
        <p:spPr>
          <a:xfrm>
            <a:off x="7524012" y="4419250"/>
            <a:ext cx="170964" cy="170964"/>
          </a:xfrm>
          <a:prstGeom prst="ellipse">
            <a:avLst/>
          </a:prstGeom>
          <a:gradFill flip="none" rotWithShape="1">
            <a:gsLst>
              <a:gs pos="68000">
                <a:srgbClr val="7030A0"/>
              </a:gs>
              <a:gs pos="30000">
                <a:srgbClr val="A86ED4"/>
              </a:gs>
            </a:gsLst>
            <a:path path="circle">
              <a:fillToRect l="50000" t="50000" r="50000" b="50000"/>
            </a:path>
            <a:tileRect/>
          </a:gra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99" name="Oval 98"/>
          <p:cNvSpPr/>
          <p:nvPr/>
        </p:nvSpPr>
        <p:spPr>
          <a:xfrm>
            <a:off x="7984872" y="4649680"/>
            <a:ext cx="170964" cy="170964"/>
          </a:xfrm>
          <a:prstGeom prst="ellipse">
            <a:avLst/>
          </a:prstGeom>
          <a:gradFill flip="none" rotWithShape="1">
            <a:gsLst>
              <a:gs pos="68000">
                <a:srgbClr val="7030A0"/>
              </a:gs>
              <a:gs pos="30000">
                <a:srgbClr val="A86ED4"/>
              </a:gs>
            </a:gsLst>
            <a:path path="circle">
              <a:fillToRect l="50000" t="50000" r="50000" b="50000"/>
            </a:path>
            <a:tileRect/>
          </a:gra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100" name="Oval 99"/>
          <p:cNvSpPr/>
          <p:nvPr/>
        </p:nvSpPr>
        <p:spPr>
          <a:xfrm>
            <a:off x="8330517" y="5494590"/>
            <a:ext cx="170964" cy="170964"/>
          </a:xfrm>
          <a:prstGeom prst="ellipse">
            <a:avLst/>
          </a:prstGeom>
          <a:gradFill flip="none" rotWithShape="1">
            <a:gsLst>
              <a:gs pos="68000">
                <a:srgbClr val="7030A0"/>
              </a:gs>
              <a:gs pos="30000">
                <a:srgbClr val="A86ED4"/>
              </a:gs>
            </a:gsLst>
            <a:path path="circle">
              <a:fillToRect l="50000" t="50000" r="50000" b="50000"/>
            </a:path>
            <a:tileRect/>
          </a:gra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101" name="Oval 100"/>
          <p:cNvSpPr/>
          <p:nvPr/>
        </p:nvSpPr>
        <p:spPr>
          <a:xfrm>
            <a:off x="7754442" y="6416310"/>
            <a:ext cx="170964" cy="170964"/>
          </a:xfrm>
          <a:prstGeom prst="ellipse">
            <a:avLst/>
          </a:prstGeom>
          <a:gradFill flip="none" rotWithShape="1">
            <a:gsLst>
              <a:gs pos="68000">
                <a:srgbClr val="7030A0"/>
              </a:gs>
              <a:gs pos="30000">
                <a:srgbClr val="A86ED4"/>
              </a:gs>
            </a:gsLst>
            <a:path path="circle">
              <a:fillToRect l="50000" t="50000" r="50000" b="50000"/>
            </a:path>
            <a:tileRect/>
          </a:gra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102" name="Oval 101"/>
          <p:cNvSpPr/>
          <p:nvPr/>
        </p:nvSpPr>
        <p:spPr>
          <a:xfrm>
            <a:off x="6600068" y="5164228"/>
            <a:ext cx="170964" cy="170964"/>
          </a:xfrm>
          <a:prstGeom prst="ellipse">
            <a:avLst/>
          </a:prstGeom>
          <a:gradFill flip="none" rotWithShape="1">
            <a:gsLst>
              <a:gs pos="68000">
                <a:srgbClr val="7030A0"/>
              </a:gs>
              <a:gs pos="30000">
                <a:srgbClr val="A86ED4"/>
              </a:gs>
            </a:gsLst>
            <a:path path="circle">
              <a:fillToRect l="50000" t="50000" r="50000" b="50000"/>
            </a:path>
            <a:tileRect/>
          </a:gra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103" name="Oval 102"/>
          <p:cNvSpPr/>
          <p:nvPr/>
        </p:nvSpPr>
        <p:spPr>
          <a:xfrm>
            <a:off x="8560947" y="5878640"/>
            <a:ext cx="170964" cy="170964"/>
          </a:xfrm>
          <a:prstGeom prst="ellipse">
            <a:avLst/>
          </a:prstGeom>
          <a:gradFill flip="none" rotWithShape="1">
            <a:gsLst>
              <a:gs pos="68000">
                <a:srgbClr val="7030A0"/>
              </a:gs>
              <a:gs pos="30000">
                <a:srgbClr val="A86ED4"/>
              </a:gs>
            </a:gsLst>
            <a:path path="circle">
              <a:fillToRect l="50000" t="50000" r="50000" b="50000"/>
            </a:path>
            <a:tileRect/>
          </a:gra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pic>
        <p:nvPicPr>
          <p:cNvPr id="104" name="Picture 2" descr="Image result for flu virus site:.gov"/>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6833880" y="5248838"/>
            <a:ext cx="721895" cy="721895"/>
          </a:xfrm>
          <a:prstGeom prst="rect">
            <a:avLst/>
          </a:prstGeom>
          <a:noFill/>
          <a:extLst>
            <a:ext uri="{909E8E84-426E-40DD-AFC4-6F175D3DCCD1}">
              <a14:hiddenFill xmlns:a14="http://schemas.microsoft.com/office/drawing/2010/main">
                <a:solidFill>
                  <a:srgbClr val="FFFFFF"/>
                </a:solidFill>
              </a14:hiddenFill>
            </a:ext>
          </a:extLst>
        </p:spPr>
      </p:pic>
      <p:pic>
        <p:nvPicPr>
          <p:cNvPr id="105" name="Picture 2" descr="Image result for flu virus site:.gov"/>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1952845" y="5085594"/>
            <a:ext cx="721895" cy="721895"/>
          </a:xfrm>
          <a:prstGeom prst="rect">
            <a:avLst/>
          </a:prstGeom>
          <a:noFill/>
          <a:extLst>
            <a:ext uri="{909E8E84-426E-40DD-AFC4-6F175D3DCCD1}">
              <a14:hiddenFill xmlns:a14="http://schemas.microsoft.com/office/drawing/2010/main">
                <a:solidFill>
                  <a:srgbClr val="FFFFFF"/>
                </a:solidFill>
              </a14:hiddenFill>
            </a:ext>
          </a:extLst>
        </p:spPr>
      </p:pic>
      <p:sp>
        <p:nvSpPr>
          <p:cNvPr id="106" name="Oval 105"/>
          <p:cNvSpPr/>
          <p:nvPr/>
        </p:nvSpPr>
        <p:spPr>
          <a:xfrm>
            <a:off x="2435575" y="5632150"/>
            <a:ext cx="89319" cy="89319"/>
          </a:xfrm>
          <a:prstGeom prst="ellipse">
            <a:avLst/>
          </a:prstGeom>
          <a:gradFill flip="none" rotWithShape="1">
            <a:gsLst>
              <a:gs pos="0">
                <a:srgbClr val="66FF66"/>
              </a:gs>
              <a:gs pos="50000">
                <a:srgbClr val="00CC00"/>
              </a:gs>
            </a:gsLst>
            <a:path path="circle">
              <a:fillToRect l="50000" t="50000" r="50000" b="50000"/>
            </a:path>
            <a:tileRect/>
          </a:gradFill>
          <a:ln w="9525" cap="flat" cmpd="sng" algn="ctr">
            <a:solidFill>
              <a:srgbClr val="4E8542">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107" name="Oval 106"/>
          <p:cNvSpPr/>
          <p:nvPr/>
        </p:nvSpPr>
        <p:spPr>
          <a:xfrm>
            <a:off x="2313793" y="5051518"/>
            <a:ext cx="178638" cy="178638"/>
          </a:xfrm>
          <a:prstGeom prst="ellipse">
            <a:avLst/>
          </a:prstGeom>
          <a:gradFill flip="none" rotWithShape="1">
            <a:gsLst>
              <a:gs pos="68000">
                <a:srgbClr val="7030A0"/>
              </a:gs>
              <a:gs pos="30000">
                <a:srgbClr val="A86ED4"/>
              </a:gs>
            </a:gsLst>
            <a:path path="circle">
              <a:fillToRect l="50000" t="50000" r="50000" b="50000"/>
            </a:path>
            <a:tileRect/>
          </a:gra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108" name="Oval 107"/>
          <p:cNvSpPr/>
          <p:nvPr/>
        </p:nvSpPr>
        <p:spPr>
          <a:xfrm>
            <a:off x="2530018" y="5251430"/>
            <a:ext cx="178638" cy="178638"/>
          </a:xfrm>
          <a:prstGeom prst="ellipse">
            <a:avLst/>
          </a:prstGeom>
          <a:gradFill flip="none" rotWithShape="1">
            <a:gsLst>
              <a:gs pos="68000">
                <a:srgbClr val="7030A0"/>
              </a:gs>
              <a:gs pos="30000">
                <a:srgbClr val="A86ED4"/>
              </a:gs>
            </a:gsLst>
            <a:path path="circle">
              <a:fillToRect l="50000" t="50000" r="50000" b="50000"/>
            </a:path>
            <a:tileRect/>
          </a:gra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109" name="Oval 108"/>
          <p:cNvSpPr/>
          <p:nvPr/>
        </p:nvSpPr>
        <p:spPr>
          <a:xfrm>
            <a:off x="1993039" y="5461543"/>
            <a:ext cx="89319" cy="89319"/>
          </a:xfrm>
          <a:prstGeom prst="ellipse">
            <a:avLst/>
          </a:prstGeom>
          <a:gradFill flip="none" rotWithShape="1">
            <a:gsLst>
              <a:gs pos="0">
                <a:srgbClr val="66FF66"/>
              </a:gs>
              <a:gs pos="50000">
                <a:srgbClr val="00CC00"/>
              </a:gs>
            </a:gsLst>
            <a:path path="circle">
              <a:fillToRect l="50000" t="50000" r="50000" b="50000"/>
            </a:path>
            <a:tileRect/>
          </a:gradFill>
          <a:ln w="9525" cap="flat" cmpd="sng" algn="ctr">
            <a:solidFill>
              <a:srgbClr val="4E8542">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110" name="Oval 109"/>
          <p:cNvSpPr/>
          <p:nvPr/>
        </p:nvSpPr>
        <p:spPr>
          <a:xfrm>
            <a:off x="2148839" y="5340749"/>
            <a:ext cx="178638" cy="178638"/>
          </a:xfrm>
          <a:prstGeom prst="ellipse">
            <a:avLst/>
          </a:prstGeom>
          <a:gradFill flip="none" rotWithShape="1">
            <a:gsLst>
              <a:gs pos="68000">
                <a:srgbClr val="7030A0"/>
              </a:gs>
              <a:gs pos="30000">
                <a:srgbClr val="A86ED4"/>
              </a:gs>
            </a:gsLst>
            <a:path path="circle">
              <a:fillToRect l="50000" t="50000" r="50000" b="50000"/>
            </a:path>
            <a:tileRect/>
          </a:gra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111" name="Oval 110"/>
          <p:cNvSpPr/>
          <p:nvPr/>
        </p:nvSpPr>
        <p:spPr>
          <a:xfrm>
            <a:off x="2463190" y="5469107"/>
            <a:ext cx="178638" cy="178638"/>
          </a:xfrm>
          <a:prstGeom prst="ellipse">
            <a:avLst/>
          </a:prstGeom>
          <a:gradFill flip="none" rotWithShape="1">
            <a:gsLst>
              <a:gs pos="68000">
                <a:srgbClr val="7030A0"/>
              </a:gs>
              <a:gs pos="30000">
                <a:srgbClr val="A86ED4"/>
              </a:gs>
            </a:gsLst>
            <a:path path="circle">
              <a:fillToRect l="50000" t="50000" r="50000" b="50000"/>
            </a:path>
            <a:tileRect/>
          </a:gra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112" name="Oval 111"/>
          <p:cNvSpPr/>
          <p:nvPr/>
        </p:nvSpPr>
        <p:spPr>
          <a:xfrm>
            <a:off x="2003724" y="5546874"/>
            <a:ext cx="178638" cy="178638"/>
          </a:xfrm>
          <a:prstGeom prst="ellipse">
            <a:avLst/>
          </a:prstGeom>
          <a:gradFill flip="none" rotWithShape="1">
            <a:gsLst>
              <a:gs pos="68000">
                <a:srgbClr val="7030A0"/>
              </a:gs>
              <a:gs pos="30000">
                <a:srgbClr val="A86ED4"/>
              </a:gs>
            </a:gsLst>
            <a:path path="circle">
              <a:fillToRect l="50000" t="50000" r="50000" b="50000"/>
            </a:path>
            <a:tileRect/>
          </a:gra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113" name="Oval 112"/>
          <p:cNvSpPr/>
          <p:nvPr/>
        </p:nvSpPr>
        <p:spPr>
          <a:xfrm>
            <a:off x="2062411" y="5127103"/>
            <a:ext cx="178638" cy="178638"/>
          </a:xfrm>
          <a:prstGeom prst="ellipse">
            <a:avLst/>
          </a:prstGeom>
          <a:gradFill flip="none" rotWithShape="1">
            <a:gsLst>
              <a:gs pos="68000">
                <a:srgbClr val="7030A0"/>
              </a:gs>
              <a:gs pos="30000">
                <a:srgbClr val="A86ED4"/>
              </a:gs>
            </a:gsLst>
            <a:path path="circle">
              <a:fillToRect l="50000" t="50000" r="50000" b="50000"/>
            </a:path>
            <a:tileRect/>
          </a:gra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114" name="Oval 113"/>
          <p:cNvSpPr/>
          <p:nvPr/>
        </p:nvSpPr>
        <p:spPr>
          <a:xfrm>
            <a:off x="2256980" y="5637435"/>
            <a:ext cx="178638" cy="178638"/>
          </a:xfrm>
          <a:prstGeom prst="ellipse">
            <a:avLst/>
          </a:prstGeom>
          <a:gradFill flip="none" rotWithShape="1">
            <a:gsLst>
              <a:gs pos="68000">
                <a:srgbClr val="7030A0"/>
              </a:gs>
              <a:gs pos="30000">
                <a:srgbClr val="A86ED4"/>
              </a:gs>
            </a:gsLst>
            <a:path path="circle">
              <a:fillToRect l="50000" t="50000" r="50000" b="50000"/>
            </a:path>
            <a:tileRect/>
          </a:gra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115" name="Oval 114"/>
          <p:cNvSpPr/>
          <p:nvPr/>
        </p:nvSpPr>
        <p:spPr>
          <a:xfrm>
            <a:off x="2506973" y="5194525"/>
            <a:ext cx="89319" cy="89319"/>
          </a:xfrm>
          <a:prstGeom prst="ellipse">
            <a:avLst/>
          </a:prstGeom>
          <a:gradFill flip="none" rotWithShape="1">
            <a:gsLst>
              <a:gs pos="0">
                <a:srgbClr val="66FF66"/>
              </a:gs>
              <a:gs pos="50000">
                <a:srgbClr val="00CC00"/>
              </a:gs>
            </a:gsLst>
            <a:path path="circle">
              <a:fillToRect l="50000" t="50000" r="50000" b="50000"/>
            </a:path>
            <a:tileRect/>
          </a:gradFill>
          <a:ln w="9525" cap="flat" cmpd="sng" algn="ctr">
            <a:solidFill>
              <a:srgbClr val="4E8542">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116" name="Oval 115"/>
          <p:cNvSpPr/>
          <p:nvPr/>
        </p:nvSpPr>
        <p:spPr>
          <a:xfrm>
            <a:off x="1968466" y="5318580"/>
            <a:ext cx="89319" cy="89319"/>
          </a:xfrm>
          <a:prstGeom prst="ellipse">
            <a:avLst/>
          </a:prstGeom>
          <a:gradFill flip="none" rotWithShape="1">
            <a:gsLst>
              <a:gs pos="0">
                <a:srgbClr val="66FF66"/>
              </a:gs>
              <a:gs pos="50000">
                <a:srgbClr val="00CC00"/>
              </a:gs>
            </a:gsLst>
            <a:path path="circle">
              <a:fillToRect l="50000" t="50000" r="50000" b="50000"/>
            </a:path>
            <a:tileRect/>
          </a:gradFill>
          <a:ln w="9525" cap="flat" cmpd="sng" algn="ctr">
            <a:solidFill>
              <a:srgbClr val="4E8542">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117" name="Oval 116"/>
          <p:cNvSpPr/>
          <p:nvPr/>
        </p:nvSpPr>
        <p:spPr>
          <a:xfrm>
            <a:off x="2212320" y="5124433"/>
            <a:ext cx="89319" cy="89319"/>
          </a:xfrm>
          <a:prstGeom prst="ellipse">
            <a:avLst/>
          </a:prstGeom>
          <a:gradFill flip="none" rotWithShape="1">
            <a:gsLst>
              <a:gs pos="0">
                <a:srgbClr val="66FF66"/>
              </a:gs>
              <a:gs pos="50000">
                <a:srgbClr val="00CC00"/>
              </a:gs>
            </a:gsLst>
            <a:path path="circle">
              <a:fillToRect l="50000" t="50000" r="50000" b="50000"/>
            </a:path>
            <a:tileRect/>
          </a:gradFill>
          <a:ln w="9525" cap="flat" cmpd="sng" algn="ctr">
            <a:solidFill>
              <a:srgbClr val="4E8542">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118" name="Oval 117"/>
          <p:cNvSpPr/>
          <p:nvPr/>
        </p:nvSpPr>
        <p:spPr>
          <a:xfrm>
            <a:off x="2399663" y="5349548"/>
            <a:ext cx="89319" cy="89319"/>
          </a:xfrm>
          <a:prstGeom prst="ellipse">
            <a:avLst/>
          </a:prstGeom>
          <a:gradFill flip="none" rotWithShape="1">
            <a:gsLst>
              <a:gs pos="0">
                <a:srgbClr val="66FF66"/>
              </a:gs>
              <a:gs pos="50000">
                <a:srgbClr val="00CC00"/>
              </a:gs>
            </a:gsLst>
            <a:path path="circle">
              <a:fillToRect l="50000" t="50000" r="50000" b="50000"/>
            </a:path>
            <a:tileRect/>
          </a:gradFill>
          <a:ln w="9525" cap="flat" cmpd="sng" algn="ctr">
            <a:solidFill>
              <a:srgbClr val="4E8542">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119" name="Oval 118"/>
          <p:cNvSpPr/>
          <p:nvPr/>
        </p:nvSpPr>
        <p:spPr>
          <a:xfrm>
            <a:off x="6390617" y="1964429"/>
            <a:ext cx="1165158" cy="1165158"/>
          </a:xfrm>
          <a:prstGeom prst="ellipse">
            <a:avLst/>
          </a:prstGeom>
          <a:gradFill flip="none" rotWithShape="1">
            <a:gsLst>
              <a:gs pos="100000">
                <a:schemeClr val="accent3">
                  <a:lumMod val="67000"/>
                </a:schemeClr>
              </a:gs>
              <a:gs pos="48000">
                <a:schemeClr val="accent3">
                  <a:lumMod val="97000"/>
                  <a:lumOff val="3000"/>
                </a:schemeClr>
              </a:gs>
              <a:gs pos="0">
                <a:schemeClr val="accent3">
                  <a:lumMod val="60000"/>
                  <a:lumOff val="40000"/>
                </a:schemeClr>
              </a:gs>
            </a:gsLst>
            <a:path path="circle">
              <a:fillToRect l="50000" t="50000" r="50000" b="50000"/>
            </a:path>
            <a:tileRect/>
          </a:gradFill>
          <a:ln>
            <a:noFill/>
          </a:ln>
          <a:effectLst>
            <a:outerShdw blurRad="50800" dist="38100" dir="5400000" algn="t"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cs typeface="Calibri" panose="020F0502020204030204" pitchFamily="34" charset="0"/>
            </a:endParaRPr>
          </a:p>
        </p:txBody>
      </p:sp>
      <p:sp>
        <p:nvSpPr>
          <p:cNvPr id="120" name="Down Arrow 119"/>
          <p:cNvSpPr/>
          <p:nvPr/>
        </p:nvSpPr>
        <p:spPr>
          <a:xfrm>
            <a:off x="6780955" y="3233326"/>
            <a:ext cx="384482" cy="627195"/>
          </a:xfrm>
          <a:prstGeom prst="down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121" name="TextBox 120"/>
          <p:cNvSpPr txBox="1"/>
          <p:nvPr/>
        </p:nvSpPr>
        <p:spPr>
          <a:xfrm>
            <a:off x="7576273" y="2176504"/>
            <a:ext cx="1449024"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settles in 1 min</a:t>
            </a:r>
          </a:p>
        </p:txBody>
      </p:sp>
      <p:sp>
        <p:nvSpPr>
          <p:cNvPr id="122" name="TextBox 121"/>
          <p:cNvSpPr txBox="1"/>
          <p:nvPr/>
        </p:nvSpPr>
        <p:spPr>
          <a:xfrm>
            <a:off x="6582697" y="2367080"/>
            <a:ext cx="112241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25 µm</a:t>
            </a:r>
          </a:p>
        </p:txBody>
      </p:sp>
      <p:sp>
        <p:nvSpPr>
          <p:cNvPr id="123" name="Oval 122"/>
          <p:cNvSpPr/>
          <p:nvPr/>
        </p:nvSpPr>
        <p:spPr>
          <a:xfrm>
            <a:off x="2747704" y="2261120"/>
            <a:ext cx="746381" cy="746381"/>
          </a:xfrm>
          <a:prstGeom prst="ellipse">
            <a:avLst/>
          </a:prstGeom>
          <a:gradFill flip="none" rotWithShape="1">
            <a:gsLst>
              <a:gs pos="100000">
                <a:schemeClr val="accent3">
                  <a:lumMod val="67000"/>
                </a:schemeClr>
              </a:gs>
              <a:gs pos="48000">
                <a:schemeClr val="accent3">
                  <a:lumMod val="97000"/>
                  <a:lumOff val="3000"/>
                </a:schemeClr>
              </a:gs>
              <a:gs pos="0">
                <a:schemeClr val="accent3">
                  <a:lumMod val="60000"/>
                  <a:lumOff val="40000"/>
                </a:schemeClr>
              </a:gs>
            </a:gsLst>
            <a:path path="circle">
              <a:fillToRect l="50000" t="50000" r="50000" b="50000"/>
            </a:path>
            <a:tileRect/>
          </a:gradFill>
          <a:ln>
            <a:noFill/>
          </a:ln>
          <a:effectLst>
            <a:outerShdw blurRad="50800" dist="38100" dir="5400000" algn="t"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cs typeface="Calibri" panose="020F0502020204030204" pitchFamily="34" charset="0"/>
            </a:endParaRPr>
          </a:p>
        </p:txBody>
      </p:sp>
      <p:sp>
        <p:nvSpPr>
          <p:cNvPr id="124" name="Down Arrow 123"/>
          <p:cNvSpPr/>
          <p:nvPr/>
        </p:nvSpPr>
        <p:spPr>
          <a:xfrm>
            <a:off x="3053723" y="3169900"/>
            <a:ext cx="134342" cy="367371"/>
          </a:xfrm>
          <a:prstGeom prst="down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125" name="TextBox 124"/>
          <p:cNvSpPr txBox="1"/>
          <p:nvPr/>
        </p:nvSpPr>
        <p:spPr>
          <a:xfrm>
            <a:off x="2693076" y="2447225"/>
            <a:ext cx="89065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10 µm</a:t>
            </a:r>
          </a:p>
        </p:txBody>
      </p:sp>
      <p:grpSp>
        <p:nvGrpSpPr>
          <p:cNvPr id="126" name="Group 125"/>
          <p:cNvGrpSpPr/>
          <p:nvPr/>
        </p:nvGrpSpPr>
        <p:grpSpPr>
          <a:xfrm>
            <a:off x="4125979" y="4899437"/>
            <a:ext cx="1071296" cy="1071296"/>
            <a:chOff x="4125979" y="4711547"/>
            <a:chExt cx="1071296" cy="1071296"/>
          </a:xfrm>
        </p:grpSpPr>
        <p:pic>
          <p:nvPicPr>
            <p:cNvPr id="127" name="Picture 2" descr="Image result for flu virus site:.gov"/>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4309829" y="4845567"/>
              <a:ext cx="721895" cy="721895"/>
            </a:xfrm>
            <a:prstGeom prst="rect">
              <a:avLst/>
            </a:prstGeom>
            <a:noFill/>
            <a:extLst>
              <a:ext uri="{909E8E84-426E-40DD-AFC4-6F175D3DCCD1}">
                <a14:hiddenFill xmlns:a14="http://schemas.microsoft.com/office/drawing/2010/main">
                  <a:solidFill>
                    <a:srgbClr val="FFFFFF"/>
                  </a:solidFill>
                </a14:hiddenFill>
              </a:ext>
            </a:extLst>
          </p:spPr>
        </p:pic>
        <p:sp>
          <p:nvSpPr>
            <p:cNvPr id="128" name="Oval 127"/>
            <p:cNvSpPr/>
            <p:nvPr/>
          </p:nvSpPr>
          <p:spPr>
            <a:xfrm>
              <a:off x="4225134" y="5251673"/>
              <a:ext cx="85483" cy="85483"/>
            </a:xfrm>
            <a:prstGeom prst="ellipse">
              <a:avLst/>
            </a:prstGeom>
            <a:gradFill flip="none" rotWithShape="1">
              <a:gsLst>
                <a:gs pos="0">
                  <a:srgbClr val="66FF66"/>
                </a:gs>
                <a:gs pos="50000">
                  <a:srgbClr val="00CC00"/>
                </a:gs>
              </a:gsLst>
              <a:path path="circle">
                <a:fillToRect l="50000" t="50000" r="50000" b="50000"/>
              </a:path>
              <a:tileRect/>
            </a:gradFill>
            <a:ln w="9525" cap="flat" cmpd="sng" algn="ctr">
              <a:solidFill>
                <a:srgbClr val="4E8542">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129" name="Oval 128"/>
            <p:cNvSpPr/>
            <p:nvPr/>
          </p:nvSpPr>
          <p:spPr>
            <a:xfrm>
              <a:off x="4609184" y="4752408"/>
              <a:ext cx="89319" cy="89319"/>
            </a:xfrm>
            <a:prstGeom prst="ellipse">
              <a:avLst/>
            </a:prstGeom>
            <a:gradFill flip="none" rotWithShape="1">
              <a:gsLst>
                <a:gs pos="0">
                  <a:srgbClr val="66FF66"/>
                </a:gs>
                <a:gs pos="50000">
                  <a:srgbClr val="00CC00"/>
                </a:gs>
              </a:gsLst>
              <a:path path="circle">
                <a:fillToRect l="50000" t="50000" r="50000" b="50000"/>
              </a:path>
              <a:tileRect/>
            </a:gradFill>
            <a:ln w="9525" cap="flat" cmpd="sng" algn="ctr">
              <a:solidFill>
                <a:srgbClr val="4E8542">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130" name="Oval 129"/>
            <p:cNvSpPr/>
            <p:nvPr/>
          </p:nvSpPr>
          <p:spPr>
            <a:xfrm>
              <a:off x="4605524" y="5481029"/>
              <a:ext cx="89319" cy="89319"/>
            </a:xfrm>
            <a:prstGeom prst="ellipse">
              <a:avLst/>
            </a:prstGeom>
            <a:gradFill flip="none" rotWithShape="1">
              <a:gsLst>
                <a:gs pos="0">
                  <a:srgbClr val="66FF66"/>
                </a:gs>
                <a:gs pos="50000">
                  <a:srgbClr val="00CC00"/>
                </a:gs>
              </a:gsLst>
              <a:path path="circle">
                <a:fillToRect l="50000" t="50000" r="50000" b="50000"/>
              </a:path>
              <a:tileRect/>
            </a:gradFill>
            <a:ln w="9525" cap="flat" cmpd="sng" algn="ctr">
              <a:solidFill>
                <a:srgbClr val="4E8542">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131" name="Oval 130"/>
            <p:cNvSpPr/>
            <p:nvPr/>
          </p:nvSpPr>
          <p:spPr>
            <a:xfrm>
              <a:off x="4224524" y="5023829"/>
              <a:ext cx="89319" cy="89319"/>
            </a:xfrm>
            <a:prstGeom prst="ellipse">
              <a:avLst/>
            </a:prstGeom>
            <a:gradFill flip="none" rotWithShape="1">
              <a:gsLst>
                <a:gs pos="0">
                  <a:srgbClr val="66FF66"/>
                </a:gs>
                <a:gs pos="50000">
                  <a:srgbClr val="00CC00"/>
                </a:gs>
              </a:gsLst>
              <a:path path="circle">
                <a:fillToRect l="50000" t="50000" r="50000" b="50000"/>
              </a:path>
              <a:tileRect/>
            </a:gradFill>
            <a:ln w="9525" cap="flat" cmpd="sng" algn="ctr">
              <a:solidFill>
                <a:srgbClr val="4E8542">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132" name="Oval 131"/>
            <p:cNvSpPr/>
            <p:nvPr/>
          </p:nvSpPr>
          <p:spPr>
            <a:xfrm>
              <a:off x="4878019" y="4790813"/>
              <a:ext cx="89319" cy="89319"/>
            </a:xfrm>
            <a:prstGeom prst="ellipse">
              <a:avLst/>
            </a:prstGeom>
            <a:gradFill flip="none" rotWithShape="1">
              <a:gsLst>
                <a:gs pos="0">
                  <a:srgbClr val="66FF66"/>
                </a:gs>
                <a:gs pos="50000">
                  <a:srgbClr val="00CC00"/>
                </a:gs>
              </a:gsLst>
              <a:path path="circle">
                <a:fillToRect l="50000" t="50000" r="50000" b="50000"/>
              </a:path>
              <a:tileRect/>
            </a:gradFill>
            <a:ln w="9525" cap="flat" cmpd="sng" algn="ctr">
              <a:solidFill>
                <a:srgbClr val="4E8542">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133" name="Oval 132"/>
            <p:cNvSpPr/>
            <p:nvPr/>
          </p:nvSpPr>
          <p:spPr>
            <a:xfrm>
              <a:off x="4602052" y="5673759"/>
              <a:ext cx="89319" cy="89319"/>
            </a:xfrm>
            <a:prstGeom prst="ellipse">
              <a:avLst/>
            </a:prstGeom>
            <a:gradFill flip="none" rotWithShape="1">
              <a:gsLst>
                <a:gs pos="0">
                  <a:srgbClr val="66FF66"/>
                </a:gs>
                <a:gs pos="50000">
                  <a:srgbClr val="00CC00"/>
                </a:gs>
              </a:gsLst>
              <a:path path="circle">
                <a:fillToRect l="50000" t="50000" r="50000" b="50000"/>
              </a:path>
              <a:tileRect/>
            </a:gradFill>
            <a:ln w="9525" cap="flat" cmpd="sng" algn="ctr">
              <a:solidFill>
                <a:srgbClr val="4E8542">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134" name="Oval 133"/>
            <p:cNvSpPr/>
            <p:nvPr/>
          </p:nvSpPr>
          <p:spPr>
            <a:xfrm>
              <a:off x="4801209" y="5251673"/>
              <a:ext cx="89319" cy="89319"/>
            </a:xfrm>
            <a:prstGeom prst="ellipse">
              <a:avLst/>
            </a:prstGeom>
            <a:gradFill flip="none" rotWithShape="1">
              <a:gsLst>
                <a:gs pos="0">
                  <a:srgbClr val="66FF66"/>
                </a:gs>
                <a:gs pos="50000">
                  <a:srgbClr val="00CC00"/>
                </a:gs>
              </a:gsLst>
              <a:path path="circle">
                <a:fillToRect l="50000" t="50000" r="50000" b="50000"/>
              </a:path>
              <a:tileRect/>
            </a:gradFill>
            <a:ln w="9525" cap="flat" cmpd="sng" algn="ctr">
              <a:solidFill>
                <a:srgbClr val="4E8542">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135" name="Oval 134"/>
            <p:cNvSpPr/>
            <p:nvPr/>
          </p:nvSpPr>
          <p:spPr>
            <a:xfrm>
              <a:off x="4417159" y="5328483"/>
              <a:ext cx="89319" cy="89319"/>
            </a:xfrm>
            <a:prstGeom prst="ellipse">
              <a:avLst/>
            </a:prstGeom>
            <a:gradFill flip="none" rotWithShape="1">
              <a:gsLst>
                <a:gs pos="0">
                  <a:srgbClr val="66FF66"/>
                </a:gs>
                <a:gs pos="50000">
                  <a:srgbClr val="00CC00"/>
                </a:gs>
              </a:gsLst>
              <a:path path="circle">
                <a:fillToRect l="50000" t="50000" r="50000" b="50000"/>
              </a:path>
              <a:tileRect/>
            </a:gradFill>
            <a:ln w="9525" cap="flat" cmpd="sng" algn="ctr">
              <a:solidFill>
                <a:srgbClr val="4E8542">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136" name="Oval 135"/>
            <p:cNvSpPr/>
            <p:nvPr/>
          </p:nvSpPr>
          <p:spPr>
            <a:xfrm>
              <a:off x="4930811" y="5006411"/>
              <a:ext cx="89319" cy="89319"/>
            </a:xfrm>
            <a:prstGeom prst="ellipse">
              <a:avLst/>
            </a:prstGeom>
            <a:gradFill flip="none" rotWithShape="1">
              <a:gsLst>
                <a:gs pos="0">
                  <a:srgbClr val="66FF66"/>
                </a:gs>
                <a:gs pos="50000">
                  <a:srgbClr val="00CC00"/>
                </a:gs>
              </a:gsLst>
              <a:path path="circle">
                <a:fillToRect l="50000" t="50000" r="50000" b="50000"/>
              </a:path>
              <a:tileRect/>
            </a:gradFill>
            <a:ln w="9525" cap="flat" cmpd="sng" algn="ctr">
              <a:solidFill>
                <a:srgbClr val="4E8542">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pitchFamily="34" charset="0"/>
                <a:cs typeface="Calibri" panose="020F0502020204030204" pitchFamily="34" charset="0"/>
              </a:endParaRPr>
            </a:p>
          </p:txBody>
        </p:sp>
        <p:sp>
          <p:nvSpPr>
            <p:cNvPr id="137" name="Oval 136"/>
            <p:cNvSpPr/>
            <p:nvPr/>
          </p:nvSpPr>
          <p:spPr>
            <a:xfrm>
              <a:off x="4424690" y="5129207"/>
              <a:ext cx="89319" cy="89319"/>
            </a:xfrm>
            <a:prstGeom prst="ellipse">
              <a:avLst/>
            </a:prstGeom>
            <a:gradFill flip="none" rotWithShape="1">
              <a:gsLst>
                <a:gs pos="0">
                  <a:srgbClr val="66FF66"/>
                </a:gs>
                <a:gs pos="50000">
                  <a:srgbClr val="00CC00"/>
                </a:gs>
              </a:gsLst>
              <a:path path="circle">
                <a:fillToRect l="50000" t="50000" r="50000" b="50000"/>
              </a:path>
              <a:tileRect/>
            </a:gradFill>
            <a:ln w="9525" cap="flat" cmpd="sng" algn="ctr">
              <a:solidFill>
                <a:srgbClr val="4E8542">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138" name="Oval 137"/>
            <p:cNvSpPr/>
            <p:nvPr/>
          </p:nvSpPr>
          <p:spPr>
            <a:xfrm>
              <a:off x="4417159" y="5558913"/>
              <a:ext cx="178638" cy="178638"/>
            </a:xfrm>
            <a:prstGeom prst="ellipse">
              <a:avLst/>
            </a:prstGeom>
            <a:gradFill flip="none" rotWithShape="1">
              <a:gsLst>
                <a:gs pos="68000">
                  <a:srgbClr val="7030A0"/>
                </a:gs>
                <a:gs pos="30000">
                  <a:srgbClr val="A86ED4"/>
                </a:gs>
              </a:gsLst>
              <a:path path="circle">
                <a:fillToRect l="50000" t="50000" r="50000" b="50000"/>
              </a:path>
              <a:tileRect/>
            </a:gra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139" name="Oval 138"/>
            <p:cNvSpPr/>
            <p:nvPr/>
          </p:nvSpPr>
          <p:spPr>
            <a:xfrm>
              <a:off x="4926949" y="5381476"/>
              <a:ext cx="178638" cy="178638"/>
            </a:xfrm>
            <a:prstGeom prst="ellipse">
              <a:avLst/>
            </a:prstGeom>
            <a:gradFill flip="none" rotWithShape="1">
              <a:gsLst>
                <a:gs pos="68000">
                  <a:srgbClr val="7030A0"/>
                </a:gs>
                <a:gs pos="30000">
                  <a:srgbClr val="A86ED4"/>
                </a:gs>
              </a:gsLst>
              <a:path path="circle">
                <a:fillToRect l="50000" t="50000" r="50000" b="50000"/>
              </a:path>
              <a:tileRect/>
            </a:gra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140" name="Oval 139"/>
            <p:cNvSpPr/>
            <p:nvPr/>
          </p:nvSpPr>
          <p:spPr>
            <a:xfrm>
              <a:off x="4685994" y="5520508"/>
              <a:ext cx="178638" cy="178638"/>
            </a:xfrm>
            <a:prstGeom prst="ellipse">
              <a:avLst/>
            </a:prstGeom>
            <a:gradFill flip="none" rotWithShape="1">
              <a:gsLst>
                <a:gs pos="68000">
                  <a:srgbClr val="7030A0"/>
                </a:gs>
                <a:gs pos="30000">
                  <a:srgbClr val="A86ED4"/>
                </a:gs>
              </a:gsLst>
              <a:path path="circle">
                <a:fillToRect l="50000" t="50000" r="50000" b="50000"/>
              </a:path>
              <a:tileRect/>
            </a:gra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141" name="Oval 140"/>
            <p:cNvSpPr/>
            <p:nvPr/>
          </p:nvSpPr>
          <p:spPr>
            <a:xfrm>
              <a:off x="4263539" y="5366888"/>
              <a:ext cx="178638" cy="178638"/>
            </a:xfrm>
            <a:prstGeom prst="ellipse">
              <a:avLst/>
            </a:prstGeom>
            <a:gradFill flip="none" rotWithShape="1">
              <a:gsLst>
                <a:gs pos="68000">
                  <a:srgbClr val="7030A0"/>
                </a:gs>
                <a:gs pos="30000">
                  <a:srgbClr val="A86ED4"/>
                </a:gs>
              </a:gsLst>
              <a:path path="circle">
                <a:fillToRect l="50000" t="50000" r="50000" b="50000"/>
              </a:path>
              <a:tileRect/>
            </a:gra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142" name="Oval 141"/>
            <p:cNvSpPr/>
            <p:nvPr/>
          </p:nvSpPr>
          <p:spPr>
            <a:xfrm>
              <a:off x="4529324" y="5086911"/>
              <a:ext cx="178638" cy="178638"/>
            </a:xfrm>
            <a:prstGeom prst="ellipse">
              <a:avLst/>
            </a:prstGeom>
            <a:gradFill flip="none" rotWithShape="1">
              <a:gsLst>
                <a:gs pos="68000">
                  <a:srgbClr val="7030A0"/>
                </a:gs>
                <a:gs pos="30000">
                  <a:srgbClr val="A86ED4"/>
                </a:gs>
              </a:gsLst>
              <a:path path="circle">
                <a:fillToRect l="50000" t="50000" r="50000" b="50000"/>
              </a:path>
              <a:tileRect/>
            </a:gra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143" name="Oval 142"/>
            <p:cNvSpPr/>
            <p:nvPr/>
          </p:nvSpPr>
          <p:spPr>
            <a:xfrm>
              <a:off x="4762804" y="4790813"/>
              <a:ext cx="178638" cy="178638"/>
            </a:xfrm>
            <a:prstGeom prst="ellipse">
              <a:avLst/>
            </a:prstGeom>
            <a:gradFill flip="none" rotWithShape="1">
              <a:gsLst>
                <a:gs pos="68000">
                  <a:srgbClr val="7030A0"/>
                </a:gs>
                <a:gs pos="30000">
                  <a:srgbClr val="A86ED4"/>
                </a:gs>
              </a:gsLst>
              <a:path path="circle">
                <a:fillToRect l="50000" t="50000" r="50000" b="50000"/>
              </a:path>
              <a:tileRect/>
            </a:gra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144" name="Oval 143"/>
            <p:cNvSpPr/>
            <p:nvPr/>
          </p:nvSpPr>
          <p:spPr>
            <a:xfrm>
              <a:off x="4343919" y="4765191"/>
              <a:ext cx="178638" cy="178638"/>
            </a:xfrm>
            <a:prstGeom prst="ellipse">
              <a:avLst/>
            </a:prstGeom>
            <a:gradFill flip="none" rotWithShape="1">
              <a:gsLst>
                <a:gs pos="68000">
                  <a:srgbClr val="7030A0"/>
                </a:gs>
                <a:gs pos="30000">
                  <a:srgbClr val="A86ED4"/>
                </a:gs>
              </a:gsLst>
              <a:path path="circle">
                <a:fillToRect l="50000" t="50000" r="50000" b="50000"/>
              </a:path>
              <a:tileRect/>
            </a:gra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145" name="Oval 144"/>
            <p:cNvSpPr/>
            <p:nvPr/>
          </p:nvSpPr>
          <p:spPr>
            <a:xfrm>
              <a:off x="4455564" y="4867623"/>
              <a:ext cx="178638" cy="178638"/>
            </a:xfrm>
            <a:prstGeom prst="ellipse">
              <a:avLst/>
            </a:prstGeom>
            <a:gradFill flip="none" rotWithShape="1">
              <a:gsLst>
                <a:gs pos="68000">
                  <a:srgbClr val="7030A0"/>
                </a:gs>
                <a:gs pos="30000">
                  <a:srgbClr val="A86ED4"/>
                </a:gs>
              </a:gsLst>
              <a:path path="circle">
                <a:fillToRect l="50000" t="50000" r="50000" b="50000"/>
              </a:path>
              <a:tileRect/>
            </a:gra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146" name="Oval 145"/>
            <p:cNvSpPr/>
            <p:nvPr/>
          </p:nvSpPr>
          <p:spPr>
            <a:xfrm>
              <a:off x="4999916" y="5126412"/>
              <a:ext cx="178638" cy="178638"/>
            </a:xfrm>
            <a:prstGeom prst="ellipse">
              <a:avLst/>
            </a:prstGeom>
            <a:gradFill flip="none" rotWithShape="1">
              <a:gsLst>
                <a:gs pos="68000">
                  <a:srgbClr val="7030A0"/>
                </a:gs>
                <a:gs pos="30000">
                  <a:srgbClr val="A86ED4"/>
                </a:gs>
              </a:gsLst>
              <a:path path="circle">
                <a:fillToRect l="50000" t="50000" r="50000" b="50000"/>
              </a:path>
              <a:tileRect/>
            </a:gra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147" name="Oval 146"/>
            <p:cNvSpPr/>
            <p:nvPr/>
          </p:nvSpPr>
          <p:spPr>
            <a:xfrm>
              <a:off x="4249373" y="5084762"/>
              <a:ext cx="178638" cy="178638"/>
            </a:xfrm>
            <a:prstGeom prst="ellipse">
              <a:avLst/>
            </a:prstGeom>
            <a:gradFill flip="none" rotWithShape="1">
              <a:gsLst>
                <a:gs pos="68000">
                  <a:srgbClr val="7030A0"/>
                </a:gs>
                <a:gs pos="30000">
                  <a:srgbClr val="A86ED4"/>
                </a:gs>
              </a:gsLst>
              <a:path path="circle">
                <a:fillToRect l="50000" t="50000" r="50000" b="50000"/>
              </a:path>
              <a:tileRect/>
            </a:gra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148" name="Oval 147"/>
            <p:cNvSpPr/>
            <p:nvPr/>
          </p:nvSpPr>
          <p:spPr>
            <a:xfrm>
              <a:off x="4816511" y="5381476"/>
              <a:ext cx="89319" cy="89319"/>
            </a:xfrm>
            <a:prstGeom prst="ellipse">
              <a:avLst/>
            </a:prstGeom>
            <a:gradFill flip="none" rotWithShape="1">
              <a:gsLst>
                <a:gs pos="0">
                  <a:srgbClr val="66FF66"/>
                </a:gs>
                <a:gs pos="50000">
                  <a:srgbClr val="00CC00"/>
                </a:gs>
              </a:gsLst>
              <a:path path="circle">
                <a:fillToRect l="50000" t="50000" r="50000" b="50000"/>
              </a:path>
              <a:tileRect/>
            </a:gradFill>
            <a:ln w="9525" cap="flat" cmpd="sng" algn="ctr">
              <a:solidFill>
                <a:srgbClr val="4E8542">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149" name="Oval 148"/>
            <p:cNvSpPr/>
            <p:nvPr/>
          </p:nvSpPr>
          <p:spPr>
            <a:xfrm>
              <a:off x="4125979" y="4711547"/>
              <a:ext cx="1071296" cy="1071296"/>
            </a:xfrm>
            <a:prstGeom prst="ellipse">
              <a:avLst/>
            </a:prstGeom>
            <a:noFill/>
            <a:ln w="38100" cap="flat" cmpd="sng" algn="ctr">
              <a:solidFill>
                <a:schemeClr val="accent3"/>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grpSp>
      <p:sp>
        <p:nvSpPr>
          <p:cNvPr id="150" name="TextBox 149"/>
          <p:cNvSpPr txBox="1"/>
          <p:nvPr/>
        </p:nvSpPr>
        <p:spPr>
          <a:xfrm>
            <a:off x="3623620" y="2242965"/>
            <a:ext cx="1449024"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settles in 8 min</a:t>
            </a:r>
          </a:p>
        </p:txBody>
      </p:sp>
      <p:cxnSp>
        <p:nvCxnSpPr>
          <p:cNvPr id="151" name="Straight Connector 150"/>
          <p:cNvCxnSpPr/>
          <p:nvPr/>
        </p:nvCxnSpPr>
        <p:spPr>
          <a:xfrm flipV="1">
            <a:off x="1001488" y="3969591"/>
            <a:ext cx="7955280" cy="5235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36771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a:t>Linsey Marr, Virginia Tech, March 2020</a:t>
            </a:r>
          </a:p>
        </p:txBody>
      </p:sp>
      <p:sp>
        <p:nvSpPr>
          <p:cNvPr id="5" name="Slide Number Placeholder 4"/>
          <p:cNvSpPr>
            <a:spLocks noGrp="1"/>
          </p:cNvSpPr>
          <p:nvPr>
            <p:ph type="sldNum" sz="quarter" idx="12"/>
          </p:nvPr>
        </p:nvSpPr>
        <p:spPr/>
        <p:txBody>
          <a:bodyPr/>
          <a:lstStyle/>
          <a:p>
            <a:fld id="{6AEDFF68-3D12-46F9-A371-95D68DC1FAD3}" type="slidenum">
              <a:rPr lang="en-US" smtClean="0"/>
              <a:t>37</a:t>
            </a:fld>
            <a:endParaRPr lang="en-US"/>
          </a:p>
        </p:txBody>
      </p:sp>
      <p:sp>
        <p:nvSpPr>
          <p:cNvPr id="6" name="Title 1"/>
          <p:cNvSpPr txBox="1">
            <a:spLocks/>
          </p:cNvSpPr>
          <p:nvPr/>
        </p:nvSpPr>
        <p:spPr>
          <a:xfrm>
            <a:off x="726335" y="660861"/>
            <a:ext cx="7954028" cy="505413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solidFill>
                  <a:schemeClr val="bg1"/>
                </a:solidFill>
              </a:rPr>
              <a:t>Viruses in air and on surfaces survive better at lower temperatures. Survival varies with humidity and liquid composition.</a:t>
            </a:r>
          </a:p>
          <a:p>
            <a:endParaRPr lang="en-US" dirty="0">
              <a:solidFill>
                <a:schemeClr val="bg1"/>
              </a:solidFill>
            </a:endParaRPr>
          </a:p>
          <a:p>
            <a:endParaRPr lang="en-US" dirty="0">
              <a:solidFill>
                <a:schemeClr val="bg1"/>
              </a:solidFill>
            </a:endParaRPr>
          </a:p>
          <a:p>
            <a:r>
              <a:rPr lang="en-US" dirty="0">
                <a:solidFill>
                  <a:schemeClr val="bg1"/>
                </a:solidFill>
              </a:rPr>
              <a:t>How do masks work?</a:t>
            </a:r>
          </a:p>
        </p:txBody>
      </p:sp>
    </p:spTree>
    <p:extLst>
      <p:ext uri="{BB962C8B-B14F-4D97-AF65-F5344CB8AC3E}">
        <p14:creationId xmlns:p14="http://schemas.microsoft.com/office/powerpoint/2010/main" val="73007225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8384B88-C8EF-4C33-9C05-F1BC7572D4AF}"/>
              </a:ext>
            </a:extLst>
          </p:cNvPr>
          <p:cNvSpPr>
            <a:spLocks noGrp="1"/>
          </p:cNvSpPr>
          <p:nvPr>
            <p:ph type="title"/>
          </p:nvPr>
        </p:nvSpPr>
        <p:spPr/>
        <p:txBody>
          <a:bodyPr/>
          <a:lstStyle/>
          <a:p>
            <a:r>
              <a:rPr lang="en-US" dirty="0"/>
              <a:t>Types of Masks</a:t>
            </a:r>
          </a:p>
        </p:txBody>
      </p:sp>
      <p:sp>
        <p:nvSpPr>
          <p:cNvPr id="2" name="Footer Placeholder 1">
            <a:extLst>
              <a:ext uri="{FF2B5EF4-FFF2-40B4-BE49-F238E27FC236}">
                <a16:creationId xmlns:a16="http://schemas.microsoft.com/office/drawing/2014/main" id="{14ED7FBC-A9DC-49CC-9B27-DC2387EB0F83}"/>
              </a:ext>
            </a:extLst>
          </p:cNvPr>
          <p:cNvSpPr>
            <a:spLocks noGrp="1"/>
          </p:cNvSpPr>
          <p:nvPr>
            <p:ph type="ftr" sz="quarter" idx="11"/>
          </p:nvPr>
        </p:nvSpPr>
        <p:spPr/>
        <p:txBody>
          <a:bodyPr/>
          <a:lstStyle/>
          <a:p>
            <a:r>
              <a:rPr lang="en-US"/>
              <a:t>Linsey Marr, Virginia Tech, March 2020</a:t>
            </a:r>
          </a:p>
        </p:txBody>
      </p:sp>
      <p:sp>
        <p:nvSpPr>
          <p:cNvPr id="3" name="Slide Number Placeholder 2">
            <a:extLst>
              <a:ext uri="{FF2B5EF4-FFF2-40B4-BE49-F238E27FC236}">
                <a16:creationId xmlns:a16="http://schemas.microsoft.com/office/drawing/2014/main" id="{002B220A-F0E6-4F64-AB70-AEF4048EEF59}"/>
              </a:ext>
            </a:extLst>
          </p:cNvPr>
          <p:cNvSpPr>
            <a:spLocks noGrp="1"/>
          </p:cNvSpPr>
          <p:nvPr>
            <p:ph type="sldNum" sz="quarter" idx="12"/>
          </p:nvPr>
        </p:nvSpPr>
        <p:spPr/>
        <p:txBody>
          <a:bodyPr/>
          <a:lstStyle/>
          <a:p>
            <a:fld id="{6AEDFF68-3D12-46F9-A371-95D68DC1FAD3}" type="slidenum">
              <a:rPr lang="en-US" smtClean="0"/>
              <a:t>38</a:t>
            </a:fld>
            <a:endParaRPr lang="en-US"/>
          </a:p>
        </p:txBody>
      </p:sp>
      <p:pic>
        <p:nvPicPr>
          <p:cNvPr id="7" name="Picture 6">
            <a:extLst>
              <a:ext uri="{FF2B5EF4-FFF2-40B4-BE49-F238E27FC236}">
                <a16:creationId xmlns:a16="http://schemas.microsoft.com/office/drawing/2014/main" id="{488AF143-80BB-439E-8E70-174AAA4D12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2213" y="1551957"/>
            <a:ext cx="3557237" cy="199798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Picture 8">
            <a:extLst>
              <a:ext uri="{FF2B5EF4-FFF2-40B4-BE49-F238E27FC236}">
                <a16:creationId xmlns:a16="http://schemas.microsoft.com/office/drawing/2014/main" id="{0C2A3B52-84D7-4807-9CDF-F2378580CF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53734" y="1551957"/>
            <a:ext cx="3546713" cy="199798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Text Box 5">
            <a:extLst>
              <a:ext uri="{FF2B5EF4-FFF2-40B4-BE49-F238E27FC236}">
                <a16:creationId xmlns:a16="http://schemas.microsoft.com/office/drawing/2014/main" id="{C63FFE3A-D4B5-4FDA-9DD8-2E445B5CC8E8}"/>
              </a:ext>
            </a:extLst>
          </p:cNvPr>
          <p:cNvSpPr txBox="1">
            <a:spLocks noChangeArrowheads="1"/>
          </p:cNvSpPr>
          <p:nvPr/>
        </p:nvSpPr>
        <p:spPr bwMode="auto">
          <a:xfrm>
            <a:off x="80717" y="6581001"/>
            <a:ext cx="8847383" cy="276999"/>
          </a:xfrm>
          <a:prstGeom prst="rect">
            <a:avLst/>
          </a:prstGeom>
          <a:noFill/>
          <a:ln w="9525">
            <a:noFill/>
            <a:miter lim="800000"/>
            <a:headEnd/>
            <a:tailEnd/>
          </a:ln>
        </p:spPr>
        <p:txBody>
          <a:bodyPr wrap="square" lIns="0" rIns="0">
            <a:spAutoFit/>
          </a:bodyPr>
          <a:lstStyle/>
          <a:p>
            <a:pPr>
              <a:spcBef>
                <a:spcPct val="50000"/>
              </a:spcBef>
            </a:pPr>
            <a:r>
              <a:rPr lang="en-US" altLang="zh-CN" sz="1200" dirty="0">
                <a:solidFill>
                  <a:schemeClr val="bg1">
                    <a:lumMod val="50000"/>
                  </a:schemeClr>
                </a:solidFill>
              </a:rPr>
              <a:t>https://www.fda.gov/medical-devices/personal-protective-equipment-infection-control/n95-respirators-and-surgical-masks-face-masks</a:t>
            </a:r>
          </a:p>
        </p:txBody>
      </p:sp>
      <p:sp>
        <p:nvSpPr>
          <p:cNvPr id="11" name="TextBox 10">
            <a:extLst>
              <a:ext uri="{FF2B5EF4-FFF2-40B4-BE49-F238E27FC236}">
                <a16:creationId xmlns:a16="http://schemas.microsoft.com/office/drawing/2014/main" id="{00102A03-F102-41BA-80FB-7FFD6C68B7B2}"/>
              </a:ext>
            </a:extLst>
          </p:cNvPr>
          <p:cNvSpPr txBox="1"/>
          <p:nvPr/>
        </p:nvSpPr>
        <p:spPr>
          <a:xfrm>
            <a:off x="1209056" y="3651053"/>
            <a:ext cx="3003550" cy="1938992"/>
          </a:xfrm>
          <a:prstGeom prst="rect">
            <a:avLst/>
          </a:prstGeom>
          <a:noFill/>
        </p:spPr>
        <p:txBody>
          <a:bodyPr wrap="square" rtlCol="0">
            <a:spAutoFit/>
          </a:bodyPr>
          <a:lstStyle/>
          <a:p>
            <a:pPr algn="ctr"/>
            <a:r>
              <a:rPr lang="en-US" sz="2400" dirty="0"/>
              <a:t>surgical mask</a:t>
            </a:r>
          </a:p>
          <a:p>
            <a:endParaRPr lang="en-US" sz="2400" dirty="0"/>
          </a:p>
          <a:p>
            <a:r>
              <a:rPr lang="en-US" sz="2400" dirty="0"/>
              <a:t>intended to keep the wearer from spraying droplets onto others</a:t>
            </a:r>
          </a:p>
        </p:txBody>
      </p:sp>
      <p:sp>
        <p:nvSpPr>
          <p:cNvPr id="12" name="TextBox 11">
            <a:extLst>
              <a:ext uri="{FF2B5EF4-FFF2-40B4-BE49-F238E27FC236}">
                <a16:creationId xmlns:a16="http://schemas.microsoft.com/office/drawing/2014/main" id="{07E63B59-5025-4BE1-8A53-C07E26302542}"/>
              </a:ext>
            </a:extLst>
          </p:cNvPr>
          <p:cNvSpPr txBox="1"/>
          <p:nvPr/>
        </p:nvSpPr>
        <p:spPr>
          <a:xfrm>
            <a:off x="5125315" y="3651053"/>
            <a:ext cx="3003550" cy="1938992"/>
          </a:xfrm>
          <a:prstGeom prst="rect">
            <a:avLst/>
          </a:prstGeom>
          <a:noFill/>
        </p:spPr>
        <p:txBody>
          <a:bodyPr wrap="square" rtlCol="0">
            <a:spAutoFit/>
          </a:bodyPr>
          <a:lstStyle/>
          <a:p>
            <a:pPr algn="ctr"/>
            <a:r>
              <a:rPr lang="en-US" sz="2400" dirty="0"/>
              <a:t>respirator</a:t>
            </a:r>
          </a:p>
          <a:p>
            <a:endParaRPr lang="en-US" sz="2400" dirty="0"/>
          </a:p>
          <a:p>
            <a:r>
              <a:rPr lang="en-US" sz="2400" dirty="0"/>
              <a:t>intended to reduce the wearer’s exposure to inhaled particles</a:t>
            </a:r>
          </a:p>
        </p:txBody>
      </p:sp>
    </p:spTree>
    <p:extLst>
      <p:ext uri="{BB962C8B-B14F-4D97-AF65-F5344CB8AC3E}">
        <p14:creationId xmlns:p14="http://schemas.microsoft.com/office/powerpoint/2010/main" val="276862522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4B50FB91-1207-429E-977B-E816B5C0B0F0}"/>
              </a:ext>
            </a:extLst>
          </p:cNvPr>
          <p:cNvSpPr>
            <a:spLocks noGrp="1"/>
          </p:cNvSpPr>
          <p:nvPr>
            <p:ph type="ftr" sz="quarter" idx="11"/>
          </p:nvPr>
        </p:nvSpPr>
        <p:spPr/>
        <p:txBody>
          <a:bodyPr/>
          <a:lstStyle/>
          <a:p>
            <a:r>
              <a:rPr lang="en-US"/>
              <a:t>Linsey Marr, Virginia Tech, March 2020</a:t>
            </a:r>
          </a:p>
        </p:txBody>
      </p:sp>
      <p:sp>
        <p:nvSpPr>
          <p:cNvPr id="5" name="Slide Number Placeholder 4">
            <a:extLst>
              <a:ext uri="{FF2B5EF4-FFF2-40B4-BE49-F238E27FC236}">
                <a16:creationId xmlns:a16="http://schemas.microsoft.com/office/drawing/2014/main" id="{0F916D7C-B66B-44B2-8F3C-78A218FD408B}"/>
              </a:ext>
            </a:extLst>
          </p:cNvPr>
          <p:cNvSpPr>
            <a:spLocks noGrp="1"/>
          </p:cNvSpPr>
          <p:nvPr>
            <p:ph type="sldNum" sz="quarter" idx="12"/>
          </p:nvPr>
        </p:nvSpPr>
        <p:spPr/>
        <p:txBody>
          <a:bodyPr/>
          <a:lstStyle/>
          <a:p>
            <a:fld id="{6AEDFF68-3D12-46F9-A371-95D68DC1FAD3}" type="slidenum">
              <a:rPr lang="en-US" smtClean="0"/>
              <a:t>39</a:t>
            </a:fld>
            <a:endParaRPr lang="en-US"/>
          </a:p>
        </p:txBody>
      </p:sp>
      <p:pic>
        <p:nvPicPr>
          <p:cNvPr id="7" name="Picture 6">
            <a:extLst>
              <a:ext uri="{FF2B5EF4-FFF2-40B4-BE49-F238E27FC236}">
                <a16:creationId xmlns:a16="http://schemas.microsoft.com/office/drawing/2014/main" id="{D07FB4CD-0F8C-41F8-A764-CAC7638F49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30585"/>
            <a:ext cx="9144000" cy="6125766"/>
          </a:xfrm>
          <a:prstGeom prst="rect">
            <a:avLst/>
          </a:prstGeom>
        </p:spPr>
      </p:pic>
      <p:sp>
        <p:nvSpPr>
          <p:cNvPr id="8" name="Text Box 5">
            <a:extLst>
              <a:ext uri="{FF2B5EF4-FFF2-40B4-BE49-F238E27FC236}">
                <a16:creationId xmlns:a16="http://schemas.microsoft.com/office/drawing/2014/main" id="{CCA9BCE3-07D5-4C99-BA18-487DC248B193}"/>
              </a:ext>
            </a:extLst>
          </p:cNvPr>
          <p:cNvSpPr txBox="1">
            <a:spLocks noChangeArrowheads="1"/>
          </p:cNvSpPr>
          <p:nvPr/>
        </p:nvSpPr>
        <p:spPr bwMode="auto">
          <a:xfrm>
            <a:off x="80717" y="6581001"/>
            <a:ext cx="8847383" cy="276999"/>
          </a:xfrm>
          <a:prstGeom prst="rect">
            <a:avLst/>
          </a:prstGeom>
          <a:noFill/>
          <a:ln w="9525">
            <a:noFill/>
            <a:miter lim="800000"/>
            <a:headEnd/>
            <a:tailEnd/>
          </a:ln>
        </p:spPr>
        <p:txBody>
          <a:bodyPr wrap="square" lIns="0" rIns="0">
            <a:spAutoFit/>
          </a:bodyPr>
          <a:lstStyle/>
          <a:p>
            <a:pPr>
              <a:spcBef>
                <a:spcPct val="50000"/>
              </a:spcBef>
            </a:pPr>
            <a:r>
              <a:rPr lang="en-US" altLang="zh-CN" sz="1200">
                <a:solidFill>
                  <a:schemeClr val="bg1">
                    <a:lumMod val="50000"/>
                  </a:schemeClr>
                </a:solidFill>
              </a:rPr>
              <a:t>https://blogs.cdc.gov/niosh-science-blog/2018/01/04/respirators-public-use/</a:t>
            </a:r>
            <a:endParaRPr lang="en-US" altLang="zh-CN" sz="1200" dirty="0">
              <a:solidFill>
                <a:schemeClr val="bg1">
                  <a:lumMod val="50000"/>
                </a:schemeClr>
              </a:solidFill>
            </a:endParaRPr>
          </a:p>
        </p:txBody>
      </p:sp>
    </p:spTree>
    <p:extLst>
      <p:ext uri="{BB962C8B-B14F-4D97-AF65-F5344CB8AC3E}">
        <p14:creationId xmlns:p14="http://schemas.microsoft.com/office/powerpoint/2010/main" val="35035107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http://www.epa.gov/nheerl/humanstudies/images/PM2.5%20scale-large.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132169" y="1690689"/>
            <a:ext cx="5285436" cy="3689833"/>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p:cNvSpPr>
            <a:spLocks noGrp="1"/>
          </p:cNvSpPr>
          <p:nvPr>
            <p:ph type="title"/>
          </p:nvPr>
        </p:nvSpPr>
        <p:spPr/>
        <p:txBody>
          <a:bodyPr/>
          <a:lstStyle/>
          <a:p>
            <a:r>
              <a:rPr lang="en-US" dirty="0"/>
              <a:t>Virus Size</a:t>
            </a:r>
          </a:p>
        </p:txBody>
      </p:sp>
      <p:sp>
        <p:nvSpPr>
          <p:cNvPr id="3" name="Footer Placeholder 2"/>
          <p:cNvSpPr>
            <a:spLocks noGrp="1"/>
          </p:cNvSpPr>
          <p:nvPr>
            <p:ph type="ftr" sz="quarter" idx="11"/>
          </p:nvPr>
        </p:nvSpPr>
        <p:spPr/>
        <p:txBody>
          <a:bodyPr/>
          <a:lstStyle/>
          <a:p>
            <a:r>
              <a:rPr lang="en-US"/>
              <a:t>Linsey Marr, Virginia Tech, March 2020</a:t>
            </a:r>
          </a:p>
        </p:txBody>
      </p:sp>
      <p:sp>
        <p:nvSpPr>
          <p:cNvPr id="6" name="Slide Number Placeholder 5"/>
          <p:cNvSpPr>
            <a:spLocks noGrp="1"/>
          </p:cNvSpPr>
          <p:nvPr>
            <p:ph type="sldNum" sz="quarter" idx="12"/>
          </p:nvPr>
        </p:nvSpPr>
        <p:spPr/>
        <p:txBody>
          <a:bodyPr/>
          <a:lstStyle/>
          <a:p>
            <a:fld id="{6AEDFF68-3D12-46F9-A371-95D68DC1FAD3}" type="slidenum">
              <a:rPr lang="en-US" smtClean="0"/>
              <a:t>4</a:t>
            </a:fld>
            <a:endParaRPr lang="en-US"/>
          </a:p>
        </p:txBody>
      </p:sp>
      <p:pic>
        <p:nvPicPr>
          <p:cNvPr id="16" name="Picture 2" descr="Image result for flu virus site:.gov"/>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803916" y="1470353"/>
            <a:ext cx="1113804" cy="1113804"/>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5686637" y="2666518"/>
            <a:ext cx="1322286" cy="830997"/>
          </a:xfrm>
          <a:prstGeom prst="rect">
            <a:avLst/>
          </a:prstGeom>
          <a:noFill/>
        </p:spPr>
        <p:txBody>
          <a:bodyPr wrap="none" rtlCol="0">
            <a:spAutoFit/>
          </a:bodyPr>
          <a:lstStyle/>
          <a:p>
            <a:pPr algn="ctr"/>
            <a:r>
              <a:rPr lang="en-US" sz="2400" dirty="0"/>
              <a:t>influenza</a:t>
            </a:r>
          </a:p>
          <a:p>
            <a:pPr algn="ctr"/>
            <a:r>
              <a:rPr lang="en-US" sz="2400" dirty="0"/>
              <a:t>0.1 </a:t>
            </a:r>
            <a:r>
              <a:rPr lang="en-US" sz="2400" dirty="0">
                <a:sym typeface="Symbol" panose="05050102010706020507" pitchFamily="18" charset="2"/>
              </a:rPr>
              <a:t>m</a:t>
            </a:r>
            <a:endParaRPr lang="en-US" sz="2400" dirty="0"/>
          </a:p>
        </p:txBody>
      </p:sp>
      <p:pic>
        <p:nvPicPr>
          <p:cNvPr id="18" name="Picture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7532646" y="1401782"/>
            <a:ext cx="1325423" cy="1330838"/>
          </a:xfrm>
          <a:prstGeom prst="rect">
            <a:avLst/>
          </a:prstGeom>
        </p:spPr>
      </p:pic>
      <p:sp>
        <p:nvSpPr>
          <p:cNvPr id="20" name="TextBox 19"/>
          <p:cNvSpPr txBox="1"/>
          <p:nvPr/>
        </p:nvSpPr>
        <p:spPr>
          <a:xfrm>
            <a:off x="7393118" y="2666046"/>
            <a:ext cx="1649940" cy="830997"/>
          </a:xfrm>
          <a:prstGeom prst="rect">
            <a:avLst/>
          </a:prstGeom>
          <a:noFill/>
        </p:spPr>
        <p:txBody>
          <a:bodyPr wrap="none" rtlCol="0">
            <a:spAutoFit/>
          </a:bodyPr>
          <a:lstStyle/>
          <a:p>
            <a:pPr algn="ctr"/>
            <a:r>
              <a:rPr lang="en-US" sz="2400" dirty="0"/>
              <a:t>SARS-CoV-2</a:t>
            </a:r>
          </a:p>
          <a:p>
            <a:pPr algn="ctr"/>
            <a:r>
              <a:rPr lang="en-US" sz="2400" dirty="0"/>
              <a:t>0.12 </a:t>
            </a:r>
            <a:r>
              <a:rPr lang="en-US" sz="2400" dirty="0">
                <a:sym typeface="Symbol" panose="05050102010706020507" pitchFamily="18" charset="2"/>
              </a:rPr>
              <a:t>m</a:t>
            </a:r>
            <a:endParaRPr lang="en-US" sz="2400" dirty="0"/>
          </a:p>
        </p:txBody>
      </p:sp>
      <p:pic>
        <p:nvPicPr>
          <p:cNvPr id="19" name="Picture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87240" y="4311115"/>
            <a:ext cx="463264" cy="453999"/>
          </a:xfrm>
          <a:prstGeom prst="rect">
            <a:avLst/>
          </a:prstGeom>
        </p:spPr>
      </p:pic>
      <p:sp>
        <p:nvSpPr>
          <p:cNvPr id="22" name="TextBox 21"/>
          <p:cNvSpPr txBox="1"/>
          <p:nvPr/>
        </p:nvSpPr>
        <p:spPr>
          <a:xfrm>
            <a:off x="5637575" y="5027494"/>
            <a:ext cx="1446486" cy="830997"/>
          </a:xfrm>
          <a:prstGeom prst="rect">
            <a:avLst/>
          </a:prstGeom>
          <a:noFill/>
        </p:spPr>
        <p:txBody>
          <a:bodyPr wrap="none" rtlCol="0">
            <a:spAutoFit/>
          </a:bodyPr>
          <a:lstStyle/>
          <a:p>
            <a:pPr algn="ctr"/>
            <a:r>
              <a:rPr lang="en-US" sz="2400" dirty="0"/>
              <a:t>rhinovirus</a:t>
            </a:r>
          </a:p>
          <a:p>
            <a:pPr algn="ctr"/>
            <a:r>
              <a:rPr lang="en-US" sz="2400" dirty="0"/>
              <a:t>0.03 </a:t>
            </a:r>
            <a:r>
              <a:rPr lang="en-US" sz="2400" dirty="0">
                <a:sym typeface="Symbol" panose="05050102010706020507" pitchFamily="18" charset="2"/>
              </a:rPr>
              <a:t>m</a:t>
            </a:r>
            <a:endParaRPr lang="en-US" sz="2400" dirty="0"/>
          </a:p>
        </p:txBody>
      </p:sp>
      <p:sp>
        <p:nvSpPr>
          <p:cNvPr id="23" name="Text Box 5"/>
          <p:cNvSpPr txBox="1">
            <a:spLocks noChangeArrowheads="1"/>
          </p:cNvSpPr>
          <p:nvPr/>
        </p:nvSpPr>
        <p:spPr bwMode="auto">
          <a:xfrm>
            <a:off x="103887" y="6398958"/>
            <a:ext cx="8939171" cy="461665"/>
          </a:xfrm>
          <a:prstGeom prst="rect">
            <a:avLst/>
          </a:prstGeom>
          <a:noFill/>
          <a:ln w="9525">
            <a:noFill/>
            <a:miter lim="800000"/>
            <a:headEnd/>
            <a:tailEnd/>
          </a:ln>
        </p:spPr>
        <p:txBody>
          <a:bodyPr wrap="square" lIns="0" rIns="0">
            <a:spAutoFit/>
          </a:bodyPr>
          <a:lstStyle/>
          <a:p>
            <a:pPr>
              <a:spcBef>
                <a:spcPct val="50000"/>
              </a:spcBef>
            </a:pPr>
            <a:r>
              <a:rPr lang="en-US" altLang="zh-CN" sz="1200" dirty="0">
                <a:solidFill>
                  <a:schemeClr val="bg1">
                    <a:lumMod val="50000"/>
                  </a:schemeClr>
                </a:solidFill>
              </a:rPr>
              <a:t>https://www.cdc.gov/flu/resource-center/freeresources/graphics/images.htm, http://solutionsdesignedforhealthcare.com/rhinovirus, https://phil.cdc.gov/Details.aspx?pid=23312, https://pdb101.rcsb.org/motm/132</a:t>
            </a:r>
          </a:p>
        </p:txBody>
      </p:sp>
      <p:sp>
        <p:nvSpPr>
          <p:cNvPr id="25" name="TextBox 24"/>
          <p:cNvSpPr txBox="1"/>
          <p:nvPr/>
        </p:nvSpPr>
        <p:spPr>
          <a:xfrm>
            <a:off x="7411967" y="5011242"/>
            <a:ext cx="1569918" cy="830997"/>
          </a:xfrm>
          <a:prstGeom prst="rect">
            <a:avLst/>
          </a:prstGeom>
          <a:noFill/>
        </p:spPr>
        <p:txBody>
          <a:bodyPr wrap="none" rtlCol="0">
            <a:spAutoFit/>
          </a:bodyPr>
          <a:lstStyle/>
          <a:p>
            <a:pPr algn="ctr"/>
            <a:r>
              <a:rPr lang="en-US" sz="2400" dirty="0"/>
              <a:t>adenovirus</a:t>
            </a:r>
          </a:p>
          <a:p>
            <a:pPr algn="ctr"/>
            <a:r>
              <a:rPr lang="en-US" sz="2400" dirty="0"/>
              <a:t>0.1 </a:t>
            </a:r>
            <a:r>
              <a:rPr lang="en-US" sz="2400" dirty="0">
                <a:sym typeface="Symbol" panose="05050102010706020507" pitchFamily="18" charset="2"/>
              </a:rPr>
              <a:t>m</a:t>
            </a:r>
            <a:endParaRPr lang="en-US" sz="2400" dirty="0"/>
          </a:p>
        </p:txBody>
      </p:sp>
      <p:pic>
        <p:nvPicPr>
          <p:cNvPr id="24" name="Picture 2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7486650" y="3751056"/>
            <a:ext cx="1382589" cy="1382589"/>
          </a:xfrm>
          <a:prstGeom prst="rect">
            <a:avLst/>
          </a:prstGeom>
        </p:spPr>
      </p:pic>
    </p:spTree>
    <p:extLst>
      <p:ext uri="{BB962C8B-B14F-4D97-AF65-F5344CB8AC3E}">
        <p14:creationId xmlns:p14="http://schemas.microsoft.com/office/powerpoint/2010/main" val="314632254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8237E2F-ED7D-4D9E-8DE7-B80DFCD8A842}"/>
              </a:ext>
            </a:extLst>
          </p:cNvPr>
          <p:cNvSpPr>
            <a:spLocks noGrp="1"/>
          </p:cNvSpPr>
          <p:nvPr>
            <p:ph type="title"/>
          </p:nvPr>
        </p:nvSpPr>
        <p:spPr/>
        <p:txBody>
          <a:bodyPr/>
          <a:lstStyle/>
          <a:p>
            <a:r>
              <a:rPr lang="en-US" dirty="0"/>
              <a:t>Filtration Mechanisms</a:t>
            </a:r>
          </a:p>
        </p:txBody>
      </p:sp>
      <p:sp>
        <p:nvSpPr>
          <p:cNvPr id="10" name="Content Placeholder 9">
            <a:extLst>
              <a:ext uri="{FF2B5EF4-FFF2-40B4-BE49-F238E27FC236}">
                <a16:creationId xmlns:a16="http://schemas.microsoft.com/office/drawing/2014/main" id="{11E95922-663F-45A2-B7B9-0017285ECC55}"/>
              </a:ext>
            </a:extLst>
          </p:cNvPr>
          <p:cNvSpPr>
            <a:spLocks noGrp="1"/>
          </p:cNvSpPr>
          <p:nvPr>
            <p:ph idx="1"/>
          </p:nvPr>
        </p:nvSpPr>
        <p:spPr>
          <a:xfrm>
            <a:off x="628650" y="2474119"/>
            <a:ext cx="2590800" cy="3535362"/>
          </a:xfrm>
        </p:spPr>
        <p:txBody>
          <a:bodyPr/>
          <a:lstStyle/>
          <a:p>
            <a:r>
              <a:rPr lang="en-US" dirty="0"/>
              <a:t>Impaction</a:t>
            </a:r>
          </a:p>
          <a:p>
            <a:r>
              <a:rPr lang="en-US" dirty="0"/>
              <a:t>Interception</a:t>
            </a:r>
          </a:p>
          <a:p>
            <a:r>
              <a:rPr lang="en-US" dirty="0"/>
              <a:t>Diffusion</a:t>
            </a:r>
          </a:p>
          <a:p>
            <a:r>
              <a:rPr lang="en-US" dirty="0"/>
              <a:t>Not sieving!</a:t>
            </a:r>
          </a:p>
          <a:p>
            <a:endParaRPr lang="en-US" dirty="0"/>
          </a:p>
        </p:txBody>
      </p:sp>
      <p:sp>
        <p:nvSpPr>
          <p:cNvPr id="2" name="Footer Placeholder 1">
            <a:extLst>
              <a:ext uri="{FF2B5EF4-FFF2-40B4-BE49-F238E27FC236}">
                <a16:creationId xmlns:a16="http://schemas.microsoft.com/office/drawing/2014/main" id="{31EE5753-37CA-4460-B746-CC6DE15D1AF6}"/>
              </a:ext>
            </a:extLst>
          </p:cNvPr>
          <p:cNvSpPr>
            <a:spLocks noGrp="1"/>
          </p:cNvSpPr>
          <p:nvPr>
            <p:ph type="ftr" sz="quarter" idx="11"/>
          </p:nvPr>
        </p:nvSpPr>
        <p:spPr/>
        <p:txBody>
          <a:bodyPr/>
          <a:lstStyle/>
          <a:p>
            <a:r>
              <a:rPr lang="en-US"/>
              <a:t>Linsey Marr, Virginia Tech, March 2020</a:t>
            </a:r>
          </a:p>
        </p:txBody>
      </p:sp>
      <p:sp>
        <p:nvSpPr>
          <p:cNvPr id="3" name="Slide Number Placeholder 2">
            <a:extLst>
              <a:ext uri="{FF2B5EF4-FFF2-40B4-BE49-F238E27FC236}">
                <a16:creationId xmlns:a16="http://schemas.microsoft.com/office/drawing/2014/main" id="{50CB4A82-9EA7-48F9-9E28-B4A70AEF1C2F}"/>
              </a:ext>
            </a:extLst>
          </p:cNvPr>
          <p:cNvSpPr>
            <a:spLocks noGrp="1"/>
          </p:cNvSpPr>
          <p:nvPr>
            <p:ph type="sldNum" sz="quarter" idx="12"/>
          </p:nvPr>
        </p:nvSpPr>
        <p:spPr/>
        <p:txBody>
          <a:bodyPr/>
          <a:lstStyle/>
          <a:p>
            <a:fld id="{6AEDFF68-3D12-46F9-A371-95D68DC1FAD3}" type="slidenum">
              <a:rPr lang="en-US" smtClean="0"/>
              <a:t>40</a:t>
            </a:fld>
            <a:endParaRPr lang="en-US"/>
          </a:p>
        </p:txBody>
      </p:sp>
      <p:pic>
        <p:nvPicPr>
          <p:cNvPr id="6" name="Picture 5">
            <a:extLst>
              <a:ext uri="{FF2B5EF4-FFF2-40B4-BE49-F238E27FC236}">
                <a16:creationId xmlns:a16="http://schemas.microsoft.com/office/drawing/2014/main" id="{99836BAD-3965-43A0-9724-8BAE7764B228}"/>
              </a:ext>
            </a:extLst>
          </p:cNvPr>
          <p:cNvPicPr>
            <a:picLocks noChangeAspect="1"/>
          </p:cNvPicPr>
          <p:nvPr/>
        </p:nvPicPr>
        <p:blipFill>
          <a:blip r:embed="rId3"/>
          <a:stretch>
            <a:fillRect/>
          </a:stretch>
        </p:blipFill>
        <p:spPr>
          <a:xfrm>
            <a:off x="3164155" y="1898945"/>
            <a:ext cx="5612632" cy="3060109"/>
          </a:xfrm>
          <a:prstGeom prst="rect">
            <a:avLst/>
          </a:prstGeom>
        </p:spPr>
      </p:pic>
      <p:cxnSp>
        <p:nvCxnSpPr>
          <p:cNvPr id="8" name="Straight Arrow Connector 7">
            <a:extLst>
              <a:ext uri="{FF2B5EF4-FFF2-40B4-BE49-F238E27FC236}">
                <a16:creationId xmlns:a16="http://schemas.microsoft.com/office/drawing/2014/main" id="{B45985C2-2C5A-4741-8486-42310A520D4D}"/>
              </a:ext>
            </a:extLst>
          </p:cNvPr>
          <p:cNvCxnSpPr/>
          <p:nvPr/>
        </p:nvCxnSpPr>
        <p:spPr>
          <a:xfrm flipV="1">
            <a:off x="5970471" y="4241800"/>
            <a:ext cx="0" cy="1079500"/>
          </a:xfrm>
          <a:prstGeom prst="straightConnector1">
            <a:avLst/>
          </a:prstGeom>
          <a:ln w="28575">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0B1080A8-243B-4562-B232-6B5D77E7E453}"/>
              </a:ext>
            </a:extLst>
          </p:cNvPr>
          <p:cNvSpPr txBox="1"/>
          <p:nvPr/>
        </p:nvSpPr>
        <p:spPr>
          <a:xfrm>
            <a:off x="3986819" y="5321300"/>
            <a:ext cx="4445512" cy="461665"/>
          </a:xfrm>
          <a:prstGeom prst="rect">
            <a:avLst/>
          </a:prstGeom>
          <a:noFill/>
        </p:spPr>
        <p:txBody>
          <a:bodyPr wrap="none" rtlCol="0">
            <a:spAutoFit/>
          </a:bodyPr>
          <a:lstStyle/>
          <a:p>
            <a:r>
              <a:rPr lang="en-US" sz="2400" dirty="0">
                <a:solidFill>
                  <a:schemeClr val="accent3"/>
                </a:solidFill>
              </a:rPr>
              <a:t>“collector” =  single fiber in a filter</a:t>
            </a:r>
          </a:p>
        </p:txBody>
      </p:sp>
      <p:sp>
        <p:nvSpPr>
          <p:cNvPr id="11" name="Oval 10">
            <a:extLst>
              <a:ext uri="{FF2B5EF4-FFF2-40B4-BE49-F238E27FC236}">
                <a16:creationId xmlns:a16="http://schemas.microsoft.com/office/drawing/2014/main" id="{92412015-B1EF-43D7-A42B-683D5BA066EF}"/>
              </a:ext>
            </a:extLst>
          </p:cNvPr>
          <p:cNvSpPr/>
          <p:nvPr/>
        </p:nvSpPr>
        <p:spPr>
          <a:xfrm>
            <a:off x="5211646" y="2876550"/>
            <a:ext cx="1449504" cy="1365250"/>
          </a:xfrm>
          <a:prstGeom prst="ellipse">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Box 5">
            <a:extLst>
              <a:ext uri="{FF2B5EF4-FFF2-40B4-BE49-F238E27FC236}">
                <a16:creationId xmlns:a16="http://schemas.microsoft.com/office/drawing/2014/main" id="{4B5499BC-0B7B-4CE7-943A-53C231485E78}"/>
              </a:ext>
            </a:extLst>
          </p:cNvPr>
          <p:cNvSpPr txBox="1">
            <a:spLocks noChangeArrowheads="1"/>
          </p:cNvSpPr>
          <p:nvPr/>
        </p:nvSpPr>
        <p:spPr bwMode="auto">
          <a:xfrm>
            <a:off x="80717" y="6581001"/>
            <a:ext cx="8847383" cy="276999"/>
          </a:xfrm>
          <a:prstGeom prst="rect">
            <a:avLst/>
          </a:prstGeom>
          <a:noFill/>
          <a:ln w="9525">
            <a:noFill/>
            <a:miter lim="800000"/>
            <a:headEnd/>
            <a:tailEnd/>
          </a:ln>
        </p:spPr>
        <p:txBody>
          <a:bodyPr wrap="square" lIns="0" rIns="0">
            <a:spAutoFit/>
          </a:bodyPr>
          <a:lstStyle/>
          <a:p>
            <a:pPr>
              <a:spcBef>
                <a:spcPct val="50000"/>
              </a:spcBef>
            </a:pPr>
            <a:r>
              <a:rPr lang="en-US" altLang="zh-CN" sz="1200" dirty="0" err="1">
                <a:solidFill>
                  <a:schemeClr val="bg1">
                    <a:lumMod val="50000"/>
                  </a:schemeClr>
                </a:solidFill>
              </a:rPr>
              <a:t>Bulejko</a:t>
            </a:r>
            <a:r>
              <a:rPr lang="en-US" altLang="zh-CN" sz="1200" dirty="0">
                <a:solidFill>
                  <a:schemeClr val="bg1">
                    <a:lumMod val="50000"/>
                  </a:schemeClr>
                </a:solidFill>
              </a:rPr>
              <a:t>, 2018, </a:t>
            </a:r>
            <a:r>
              <a:rPr lang="en-US" altLang="zh-CN" sz="1200" i="1" dirty="0">
                <a:solidFill>
                  <a:schemeClr val="bg1">
                    <a:lumMod val="50000"/>
                  </a:schemeClr>
                </a:solidFill>
              </a:rPr>
              <a:t>Nanomaterials</a:t>
            </a:r>
            <a:r>
              <a:rPr lang="en-US" altLang="zh-CN" sz="1200" dirty="0">
                <a:solidFill>
                  <a:schemeClr val="bg1">
                    <a:lumMod val="50000"/>
                  </a:schemeClr>
                </a:solidFill>
              </a:rPr>
              <a:t>, https://www.mdpi.com/2079-4991/8/6/447/htm</a:t>
            </a:r>
          </a:p>
        </p:txBody>
      </p:sp>
    </p:spTree>
    <p:extLst>
      <p:ext uri="{BB962C8B-B14F-4D97-AF65-F5344CB8AC3E}">
        <p14:creationId xmlns:p14="http://schemas.microsoft.com/office/powerpoint/2010/main" val="194126800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653573-22AB-406A-8841-191C14829045}"/>
              </a:ext>
            </a:extLst>
          </p:cNvPr>
          <p:cNvSpPr>
            <a:spLocks noGrp="1"/>
          </p:cNvSpPr>
          <p:nvPr>
            <p:ph type="title"/>
          </p:nvPr>
        </p:nvSpPr>
        <p:spPr/>
        <p:txBody>
          <a:bodyPr/>
          <a:lstStyle/>
          <a:p>
            <a:r>
              <a:rPr lang="en-US" dirty="0"/>
              <a:t>Filter Efficiency</a:t>
            </a:r>
          </a:p>
        </p:txBody>
      </p:sp>
      <p:sp>
        <p:nvSpPr>
          <p:cNvPr id="4" name="Footer Placeholder 3">
            <a:extLst>
              <a:ext uri="{FF2B5EF4-FFF2-40B4-BE49-F238E27FC236}">
                <a16:creationId xmlns:a16="http://schemas.microsoft.com/office/drawing/2014/main" id="{9A1319AA-288F-4B7C-9CAE-1CA299A8C438}"/>
              </a:ext>
            </a:extLst>
          </p:cNvPr>
          <p:cNvSpPr>
            <a:spLocks noGrp="1"/>
          </p:cNvSpPr>
          <p:nvPr>
            <p:ph type="ftr" sz="quarter" idx="11"/>
          </p:nvPr>
        </p:nvSpPr>
        <p:spPr/>
        <p:txBody>
          <a:bodyPr/>
          <a:lstStyle/>
          <a:p>
            <a:r>
              <a:rPr lang="en-US"/>
              <a:t>Linsey Marr, Virginia Tech, March 2020</a:t>
            </a:r>
          </a:p>
        </p:txBody>
      </p:sp>
      <p:sp>
        <p:nvSpPr>
          <p:cNvPr id="5" name="Slide Number Placeholder 4">
            <a:extLst>
              <a:ext uri="{FF2B5EF4-FFF2-40B4-BE49-F238E27FC236}">
                <a16:creationId xmlns:a16="http://schemas.microsoft.com/office/drawing/2014/main" id="{E2AD3ACE-D352-4503-809E-71081C772B44}"/>
              </a:ext>
            </a:extLst>
          </p:cNvPr>
          <p:cNvSpPr>
            <a:spLocks noGrp="1"/>
          </p:cNvSpPr>
          <p:nvPr>
            <p:ph type="sldNum" sz="quarter" idx="12"/>
          </p:nvPr>
        </p:nvSpPr>
        <p:spPr/>
        <p:txBody>
          <a:bodyPr/>
          <a:lstStyle/>
          <a:p>
            <a:fld id="{6AEDFF68-3D12-46F9-A371-95D68DC1FAD3}" type="slidenum">
              <a:rPr lang="en-US" smtClean="0"/>
              <a:t>41</a:t>
            </a:fld>
            <a:endParaRPr lang="en-US"/>
          </a:p>
        </p:txBody>
      </p:sp>
      <p:pic>
        <p:nvPicPr>
          <p:cNvPr id="8" name="Picture 7">
            <a:extLst>
              <a:ext uri="{FF2B5EF4-FFF2-40B4-BE49-F238E27FC236}">
                <a16:creationId xmlns:a16="http://schemas.microsoft.com/office/drawing/2014/main" id="{1D700C40-5D1C-4EC9-956C-40BAB990C7E2}"/>
              </a:ext>
            </a:extLst>
          </p:cNvPr>
          <p:cNvPicPr>
            <a:picLocks noChangeAspect="1"/>
          </p:cNvPicPr>
          <p:nvPr/>
        </p:nvPicPr>
        <p:blipFill rotWithShape="1">
          <a:blip r:embed="rId2">
            <a:extLst>
              <a:ext uri="{28A0092B-C50C-407E-A947-70E740481C1C}">
                <a14:useLocalDpi xmlns:a14="http://schemas.microsoft.com/office/drawing/2010/main" val="0"/>
              </a:ext>
            </a:extLst>
          </a:blip>
          <a:srcRect l="1246" t="1102" r="972" b="1784"/>
          <a:stretch/>
        </p:blipFill>
        <p:spPr>
          <a:xfrm>
            <a:off x="958850" y="1409699"/>
            <a:ext cx="7346950" cy="4891145"/>
          </a:xfrm>
          <a:prstGeom prst="rect">
            <a:avLst/>
          </a:prstGeom>
        </p:spPr>
      </p:pic>
      <p:sp>
        <p:nvSpPr>
          <p:cNvPr id="9" name="Text Box 5">
            <a:extLst>
              <a:ext uri="{FF2B5EF4-FFF2-40B4-BE49-F238E27FC236}">
                <a16:creationId xmlns:a16="http://schemas.microsoft.com/office/drawing/2014/main" id="{E34E227C-345F-4E54-85C2-6ACD0E32718D}"/>
              </a:ext>
            </a:extLst>
          </p:cNvPr>
          <p:cNvSpPr txBox="1">
            <a:spLocks noChangeArrowheads="1"/>
          </p:cNvSpPr>
          <p:nvPr/>
        </p:nvSpPr>
        <p:spPr bwMode="auto">
          <a:xfrm>
            <a:off x="80717" y="6581001"/>
            <a:ext cx="9063283" cy="276999"/>
          </a:xfrm>
          <a:prstGeom prst="rect">
            <a:avLst/>
          </a:prstGeom>
          <a:noFill/>
          <a:ln w="9525">
            <a:noFill/>
            <a:miter lim="800000"/>
            <a:headEnd/>
            <a:tailEnd/>
          </a:ln>
        </p:spPr>
        <p:txBody>
          <a:bodyPr wrap="square" lIns="0" rIns="0">
            <a:spAutoFit/>
          </a:bodyPr>
          <a:lstStyle/>
          <a:p>
            <a:pPr>
              <a:spcBef>
                <a:spcPct val="50000"/>
              </a:spcBef>
            </a:pPr>
            <a:r>
              <a:rPr lang="en-US" altLang="zh-CN" sz="1200" dirty="0">
                <a:solidFill>
                  <a:schemeClr val="bg1">
                    <a:lumMod val="50000"/>
                  </a:schemeClr>
                </a:solidFill>
              </a:rPr>
              <a:t>Lindsley, 2016, NIOSH Manual of Analytical Methods, https://www.cdc.gov/niosh/nmam/default.html</a:t>
            </a:r>
          </a:p>
        </p:txBody>
      </p:sp>
      <p:cxnSp>
        <p:nvCxnSpPr>
          <p:cNvPr id="11" name="Straight Arrow Connector 10">
            <a:extLst>
              <a:ext uri="{FF2B5EF4-FFF2-40B4-BE49-F238E27FC236}">
                <a16:creationId xmlns:a16="http://schemas.microsoft.com/office/drawing/2014/main" id="{34350BE1-49C0-477E-A85D-E0FE7E45FC9C}"/>
              </a:ext>
            </a:extLst>
          </p:cNvPr>
          <p:cNvCxnSpPr/>
          <p:nvPr/>
        </p:nvCxnSpPr>
        <p:spPr>
          <a:xfrm flipH="1">
            <a:off x="4502150" y="1208088"/>
            <a:ext cx="469900" cy="132080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3DD9114C-A31C-4399-B0C8-7C67024D2EF5}"/>
              </a:ext>
            </a:extLst>
          </p:cNvPr>
          <p:cNvSpPr txBox="1"/>
          <p:nvPr/>
        </p:nvSpPr>
        <p:spPr>
          <a:xfrm>
            <a:off x="4972050" y="308570"/>
            <a:ext cx="2933699" cy="923330"/>
          </a:xfrm>
          <a:prstGeom prst="rect">
            <a:avLst/>
          </a:prstGeom>
          <a:noFill/>
          <a:ln>
            <a:solidFill>
              <a:schemeClr val="accent1"/>
            </a:solidFill>
          </a:ln>
        </p:spPr>
        <p:txBody>
          <a:bodyPr wrap="square" rtlCol="0">
            <a:spAutoFit/>
          </a:bodyPr>
          <a:lstStyle/>
          <a:p>
            <a:r>
              <a:rPr lang="en-US" dirty="0"/>
              <a:t>minimum at 0.1-0.3 µm, where no collection mechanism works well</a:t>
            </a:r>
          </a:p>
        </p:txBody>
      </p:sp>
    </p:spTree>
    <p:extLst>
      <p:ext uri="{BB962C8B-B14F-4D97-AF65-F5344CB8AC3E}">
        <p14:creationId xmlns:p14="http://schemas.microsoft.com/office/powerpoint/2010/main" val="342474918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9EA51E4-1D86-41D5-8973-30DA9C8D63CB}"/>
              </a:ext>
            </a:extLst>
          </p:cNvPr>
          <p:cNvSpPr>
            <a:spLocks noGrp="1"/>
          </p:cNvSpPr>
          <p:nvPr>
            <p:ph type="title"/>
          </p:nvPr>
        </p:nvSpPr>
        <p:spPr/>
        <p:txBody>
          <a:bodyPr/>
          <a:lstStyle/>
          <a:p>
            <a:r>
              <a:rPr lang="en-US" dirty="0"/>
              <a:t>N95</a:t>
            </a:r>
          </a:p>
        </p:txBody>
      </p:sp>
      <p:sp>
        <p:nvSpPr>
          <p:cNvPr id="5" name="Content Placeholder 4">
            <a:extLst>
              <a:ext uri="{FF2B5EF4-FFF2-40B4-BE49-F238E27FC236}">
                <a16:creationId xmlns:a16="http://schemas.microsoft.com/office/drawing/2014/main" id="{F8C2E200-17CC-4CD7-8E1B-A141742C1294}"/>
              </a:ext>
            </a:extLst>
          </p:cNvPr>
          <p:cNvSpPr>
            <a:spLocks noGrp="1"/>
          </p:cNvSpPr>
          <p:nvPr>
            <p:ph idx="1"/>
          </p:nvPr>
        </p:nvSpPr>
        <p:spPr/>
        <p:txBody>
          <a:bodyPr/>
          <a:lstStyle/>
          <a:p>
            <a:r>
              <a:rPr lang="en-US" dirty="0"/>
              <a:t>Blocks at least 95% of particles of diameter 0.3 µm</a:t>
            </a:r>
          </a:p>
          <a:p>
            <a:r>
              <a:rPr lang="en-US" dirty="0"/>
              <a:t>Removal efficiency is even better for particles &gt;0.3 µm and particles &lt;0.3 µm</a:t>
            </a:r>
          </a:p>
          <a:p>
            <a:r>
              <a:rPr lang="en-US" dirty="0"/>
              <a:t>Capture efficiency depends on the size and density of the particle and should be the same whether the particle contains a virus or not</a:t>
            </a:r>
          </a:p>
          <a:p>
            <a:endParaRPr lang="en-US" dirty="0"/>
          </a:p>
        </p:txBody>
      </p:sp>
      <p:sp>
        <p:nvSpPr>
          <p:cNvPr id="2" name="Footer Placeholder 1">
            <a:extLst>
              <a:ext uri="{FF2B5EF4-FFF2-40B4-BE49-F238E27FC236}">
                <a16:creationId xmlns:a16="http://schemas.microsoft.com/office/drawing/2014/main" id="{1E438C71-7270-4289-AC71-00B076AE5F5F}"/>
              </a:ext>
            </a:extLst>
          </p:cNvPr>
          <p:cNvSpPr>
            <a:spLocks noGrp="1"/>
          </p:cNvSpPr>
          <p:nvPr>
            <p:ph type="ftr" sz="quarter" idx="11"/>
          </p:nvPr>
        </p:nvSpPr>
        <p:spPr/>
        <p:txBody>
          <a:bodyPr/>
          <a:lstStyle/>
          <a:p>
            <a:r>
              <a:rPr lang="en-US"/>
              <a:t>Linsey Marr, Virginia Tech, March 2020</a:t>
            </a:r>
          </a:p>
        </p:txBody>
      </p:sp>
      <p:sp>
        <p:nvSpPr>
          <p:cNvPr id="3" name="Slide Number Placeholder 2">
            <a:extLst>
              <a:ext uri="{FF2B5EF4-FFF2-40B4-BE49-F238E27FC236}">
                <a16:creationId xmlns:a16="http://schemas.microsoft.com/office/drawing/2014/main" id="{44D68A8D-7F3F-4BB2-907D-556997CD9C60}"/>
              </a:ext>
            </a:extLst>
          </p:cNvPr>
          <p:cNvSpPr>
            <a:spLocks noGrp="1"/>
          </p:cNvSpPr>
          <p:nvPr>
            <p:ph type="sldNum" sz="quarter" idx="12"/>
          </p:nvPr>
        </p:nvSpPr>
        <p:spPr/>
        <p:txBody>
          <a:bodyPr/>
          <a:lstStyle/>
          <a:p>
            <a:fld id="{6AEDFF68-3D12-46F9-A371-95D68DC1FAD3}" type="slidenum">
              <a:rPr lang="en-US" smtClean="0"/>
              <a:t>42</a:t>
            </a:fld>
            <a:endParaRPr lang="en-US"/>
          </a:p>
        </p:txBody>
      </p:sp>
      <p:pic>
        <p:nvPicPr>
          <p:cNvPr id="7" name="Picture 6">
            <a:extLst>
              <a:ext uri="{FF2B5EF4-FFF2-40B4-BE49-F238E27FC236}">
                <a16:creationId xmlns:a16="http://schemas.microsoft.com/office/drawing/2014/main" id="{33F52382-8393-44AF-8E64-4B3A8F6BB7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03499" y="4470399"/>
            <a:ext cx="3937002" cy="1968502"/>
          </a:xfrm>
          <a:prstGeom prst="rect">
            <a:avLst/>
          </a:prstGeom>
        </p:spPr>
      </p:pic>
      <p:sp>
        <p:nvSpPr>
          <p:cNvPr id="8" name="Text Box 5">
            <a:extLst>
              <a:ext uri="{FF2B5EF4-FFF2-40B4-BE49-F238E27FC236}">
                <a16:creationId xmlns:a16="http://schemas.microsoft.com/office/drawing/2014/main" id="{33B1FD59-236C-4231-A06F-7EFB4EBA6FE3}"/>
              </a:ext>
            </a:extLst>
          </p:cNvPr>
          <p:cNvSpPr txBox="1">
            <a:spLocks noChangeArrowheads="1"/>
          </p:cNvSpPr>
          <p:nvPr/>
        </p:nvSpPr>
        <p:spPr bwMode="auto">
          <a:xfrm>
            <a:off x="80717" y="6581001"/>
            <a:ext cx="9063283" cy="276999"/>
          </a:xfrm>
          <a:prstGeom prst="rect">
            <a:avLst/>
          </a:prstGeom>
          <a:noFill/>
          <a:ln w="9525">
            <a:noFill/>
            <a:miter lim="800000"/>
            <a:headEnd/>
            <a:tailEnd/>
          </a:ln>
        </p:spPr>
        <p:txBody>
          <a:bodyPr wrap="square" lIns="0" rIns="0">
            <a:spAutoFit/>
          </a:bodyPr>
          <a:lstStyle/>
          <a:p>
            <a:pPr>
              <a:spcBef>
                <a:spcPct val="50000"/>
              </a:spcBef>
            </a:pPr>
            <a:r>
              <a:rPr lang="en-US" altLang="zh-CN" sz="1200">
                <a:solidFill>
                  <a:schemeClr val="bg1">
                    <a:lumMod val="50000"/>
                  </a:schemeClr>
                </a:solidFill>
              </a:rPr>
              <a:t>https://www.cdc.gov/niosh/npptl/default.html</a:t>
            </a:r>
            <a:endParaRPr lang="en-US" altLang="zh-CN" sz="1200" dirty="0">
              <a:solidFill>
                <a:schemeClr val="bg1">
                  <a:lumMod val="50000"/>
                </a:schemeClr>
              </a:solidFill>
            </a:endParaRPr>
          </a:p>
        </p:txBody>
      </p:sp>
    </p:spTree>
    <p:extLst>
      <p:ext uri="{BB962C8B-B14F-4D97-AF65-F5344CB8AC3E}">
        <p14:creationId xmlns:p14="http://schemas.microsoft.com/office/powerpoint/2010/main" val="246335631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6349FD-51A4-4B67-9302-0FE9B2DBE5EF}"/>
              </a:ext>
            </a:extLst>
          </p:cNvPr>
          <p:cNvSpPr>
            <a:spLocks noGrp="1"/>
          </p:cNvSpPr>
          <p:nvPr>
            <p:ph type="title"/>
          </p:nvPr>
        </p:nvSpPr>
        <p:spPr/>
        <p:txBody>
          <a:bodyPr/>
          <a:lstStyle/>
          <a:p>
            <a:r>
              <a:rPr lang="en-US" dirty="0"/>
              <a:t>Surgical Masks and Flu Virus</a:t>
            </a:r>
          </a:p>
        </p:txBody>
      </p:sp>
      <p:sp>
        <p:nvSpPr>
          <p:cNvPr id="4" name="Footer Placeholder 3">
            <a:extLst>
              <a:ext uri="{FF2B5EF4-FFF2-40B4-BE49-F238E27FC236}">
                <a16:creationId xmlns:a16="http://schemas.microsoft.com/office/drawing/2014/main" id="{605BC6EA-06EA-4C2F-AC44-77FC0CE7C0A6}"/>
              </a:ext>
            </a:extLst>
          </p:cNvPr>
          <p:cNvSpPr>
            <a:spLocks noGrp="1"/>
          </p:cNvSpPr>
          <p:nvPr>
            <p:ph type="ftr" sz="quarter" idx="11"/>
          </p:nvPr>
        </p:nvSpPr>
        <p:spPr/>
        <p:txBody>
          <a:bodyPr/>
          <a:lstStyle/>
          <a:p>
            <a:r>
              <a:rPr lang="en-US"/>
              <a:t>Linsey Marr, Virginia Tech, March 2020</a:t>
            </a:r>
          </a:p>
        </p:txBody>
      </p:sp>
      <p:sp>
        <p:nvSpPr>
          <p:cNvPr id="5" name="Slide Number Placeholder 4">
            <a:extLst>
              <a:ext uri="{FF2B5EF4-FFF2-40B4-BE49-F238E27FC236}">
                <a16:creationId xmlns:a16="http://schemas.microsoft.com/office/drawing/2014/main" id="{7CEE7D13-8101-4CBD-BB36-4620146E5AAE}"/>
              </a:ext>
            </a:extLst>
          </p:cNvPr>
          <p:cNvSpPr>
            <a:spLocks noGrp="1"/>
          </p:cNvSpPr>
          <p:nvPr>
            <p:ph type="sldNum" sz="quarter" idx="12"/>
          </p:nvPr>
        </p:nvSpPr>
        <p:spPr/>
        <p:txBody>
          <a:bodyPr/>
          <a:lstStyle/>
          <a:p>
            <a:fld id="{6AEDFF68-3D12-46F9-A371-95D68DC1FAD3}" type="slidenum">
              <a:rPr lang="en-US" smtClean="0"/>
              <a:t>43</a:t>
            </a:fld>
            <a:endParaRPr lang="en-US"/>
          </a:p>
        </p:txBody>
      </p:sp>
      <p:pic>
        <p:nvPicPr>
          <p:cNvPr id="6" name="Picture 5">
            <a:extLst>
              <a:ext uri="{FF2B5EF4-FFF2-40B4-BE49-F238E27FC236}">
                <a16:creationId xmlns:a16="http://schemas.microsoft.com/office/drawing/2014/main" id="{95F33D1A-8429-4796-85A1-3702BA19A6FA}"/>
              </a:ext>
            </a:extLst>
          </p:cNvPr>
          <p:cNvPicPr>
            <a:picLocks noChangeAspect="1"/>
          </p:cNvPicPr>
          <p:nvPr/>
        </p:nvPicPr>
        <p:blipFill>
          <a:blip r:embed="rId2"/>
          <a:stretch>
            <a:fillRect/>
          </a:stretch>
        </p:blipFill>
        <p:spPr>
          <a:xfrm>
            <a:off x="683542" y="1393974"/>
            <a:ext cx="8118181" cy="3666758"/>
          </a:xfrm>
          <a:prstGeom prst="rect">
            <a:avLst/>
          </a:prstGeom>
        </p:spPr>
      </p:pic>
      <p:sp>
        <p:nvSpPr>
          <p:cNvPr id="7" name="TextBox 6">
            <a:extLst>
              <a:ext uri="{FF2B5EF4-FFF2-40B4-BE49-F238E27FC236}">
                <a16:creationId xmlns:a16="http://schemas.microsoft.com/office/drawing/2014/main" id="{333A8B0E-3EE8-4BA7-8ECF-925FCD119541}"/>
              </a:ext>
            </a:extLst>
          </p:cNvPr>
          <p:cNvSpPr txBox="1"/>
          <p:nvPr/>
        </p:nvSpPr>
        <p:spPr>
          <a:xfrm>
            <a:off x="747043" y="5108377"/>
            <a:ext cx="7423150" cy="1200329"/>
          </a:xfrm>
          <a:prstGeom prst="rect">
            <a:avLst/>
          </a:prstGeom>
          <a:noFill/>
        </p:spPr>
        <p:txBody>
          <a:bodyPr wrap="square" rtlCol="0">
            <a:spAutoFit/>
          </a:bodyPr>
          <a:lstStyle/>
          <a:p>
            <a:r>
              <a:rPr lang="en-US" sz="2400" dirty="0"/>
              <a:t>Different types of surgical masks reduced the amount of infectious flu virus measured behind the mask on a manikin by an average of a factor of 6 (range 1.1-55).</a:t>
            </a:r>
          </a:p>
        </p:txBody>
      </p:sp>
      <p:sp>
        <p:nvSpPr>
          <p:cNvPr id="8" name="Text Box 5">
            <a:extLst>
              <a:ext uri="{FF2B5EF4-FFF2-40B4-BE49-F238E27FC236}">
                <a16:creationId xmlns:a16="http://schemas.microsoft.com/office/drawing/2014/main" id="{E2933E83-ACFD-4D0C-919C-D02ABA51496D}"/>
              </a:ext>
            </a:extLst>
          </p:cNvPr>
          <p:cNvSpPr txBox="1">
            <a:spLocks noChangeArrowheads="1"/>
          </p:cNvSpPr>
          <p:nvPr/>
        </p:nvSpPr>
        <p:spPr bwMode="auto">
          <a:xfrm>
            <a:off x="80717" y="6581001"/>
            <a:ext cx="9063283" cy="276999"/>
          </a:xfrm>
          <a:prstGeom prst="rect">
            <a:avLst/>
          </a:prstGeom>
          <a:noFill/>
          <a:ln w="9525">
            <a:noFill/>
            <a:miter lim="800000"/>
            <a:headEnd/>
            <a:tailEnd/>
          </a:ln>
        </p:spPr>
        <p:txBody>
          <a:bodyPr wrap="square" lIns="0" rIns="0">
            <a:spAutoFit/>
          </a:bodyPr>
          <a:lstStyle/>
          <a:p>
            <a:pPr>
              <a:spcBef>
                <a:spcPct val="50000"/>
              </a:spcBef>
            </a:pPr>
            <a:r>
              <a:rPr lang="en-US" altLang="zh-CN" sz="1200" dirty="0">
                <a:solidFill>
                  <a:schemeClr val="bg1">
                    <a:lumMod val="50000"/>
                  </a:schemeClr>
                </a:solidFill>
              </a:rPr>
              <a:t>Booth et al., 2013, </a:t>
            </a:r>
            <a:r>
              <a:rPr lang="en-US" altLang="zh-CN" sz="1200" i="1" dirty="0">
                <a:solidFill>
                  <a:schemeClr val="bg1">
                    <a:lumMod val="50000"/>
                  </a:schemeClr>
                </a:solidFill>
              </a:rPr>
              <a:t>J. Hosp. Infection</a:t>
            </a:r>
            <a:r>
              <a:rPr lang="en-US" altLang="zh-CN" sz="1200" dirty="0">
                <a:solidFill>
                  <a:schemeClr val="bg1">
                    <a:lumMod val="50000"/>
                  </a:schemeClr>
                </a:solidFill>
              </a:rPr>
              <a:t>, https://www.ncbi.nlm.nih.gov/pubmed/23498357</a:t>
            </a:r>
          </a:p>
        </p:txBody>
      </p:sp>
    </p:spTree>
    <p:extLst>
      <p:ext uri="{BB962C8B-B14F-4D97-AF65-F5344CB8AC3E}">
        <p14:creationId xmlns:p14="http://schemas.microsoft.com/office/powerpoint/2010/main" val="50885084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a:t>Linsey Marr, Virginia Tech, March 2020</a:t>
            </a:r>
          </a:p>
        </p:txBody>
      </p:sp>
      <p:sp>
        <p:nvSpPr>
          <p:cNvPr id="5" name="Slide Number Placeholder 4"/>
          <p:cNvSpPr>
            <a:spLocks noGrp="1"/>
          </p:cNvSpPr>
          <p:nvPr>
            <p:ph type="sldNum" sz="quarter" idx="12"/>
          </p:nvPr>
        </p:nvSpPr>
        <p:spPr/>
        <p:txBody>
          <a:bodyPr/>
          <a:lstStyle/>
          <a:p>
            <a:fld id="{6AEDFF68-3D12-46F9-A371-95D68DC1FAD3}" type="slidenum">
              <a:rPr lang="en-US" smtClean="0"/>
              <a:t>44</a:t>
            </a:fld>
            <a:endParaRPr lang="en-US"/>
          </a:p>
        </p:txBody>
      </p:sp>
      <p:sp>
        <p:nvSpPr>
          <p:cNvPr id="6" name="Title 1"/>
          <p:cNvSpPr txBox="1">
            <a:spLocks/>
          </p:cNvSpPr>
          <p:nvPr/>
        </p:nvSpPr>
        <p:spPr>
          <a:xfrm>
            <a:off x="739035" y="2070561"/>
            <a:ext cx="7954028" cy="217765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solidFill>
                  <a:schemeClr val="bg1"/>
                </a:solidFill>
              </a:rPr>
              <a:t>What do we know about SARS-CoV-2 in droplets/aerosols?</a:t>
            </a:r>
          </a:p>
        </p:txBody>
      </p:sp>
    </p:spTree>
    <p:extLst>
      <p:ext uri="{BB962C8B-B14F-4D97-AF65-F5344CB8AC3E}">
        <p14:creationId xmlns:p14="http://schemas.microsoft.com/office/powerpoint/2010/main" val="329801321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72157"/>
            <a:ext cx="9144000" cy="5913686"/>
          </a:xfrm>
          <a:prstGeom prst="rect">
            <a:avLst/>
          </a:prstGeom>
        </p:spPr>
      </p:pic>
      <p:sp>
        <p:nvSpPr>
          <p:cNvPr id="5" name="TextBox 4"/>
          <p:cNvSpPr txBox="1"/>
          <p:nvPr/>
        </p:nvSpPr>
        <p:spPr>
          <a:xfrm>
            <a:off x="0" y="6581001"/>
            <a:ext cx="4478277" cy="276999"/>
          </a:xfrm>
          <a:prstGeom prst="rect">
            <a:avLst/>
          </a:prstGeom>
          <a:noFill/>
        </p:spPr>
        <p:txBody>
          <a:bodyPr wrap="none" rtlCol="0">
            <a:spAutoFit/>
          </a:bodyPr>
          <a:lstStyle/>
          <a:p>
            <a:r>
              <a:rPr lang="en-US" sz="1200" dirty="0">
                <a:solidFill>
                  <a:schemeClr val="bg1">
                    <a:lumMod val="50000"/>
                  </a:schemeClr>
                </a:solidFill>
              </a:rPr>
              <a:t>https://twitter.com/VirusesImmunity/status/1238475009712160769</a:t>
            </a:r>
          </a:p>
        </p:txBody>
      </p:sp>
      <p:sp>
        <p:nvSpPr>
          <p:cNvPr id="2" name="Footer Placeholder 1"/>
          <p:cNvSpPr>
            <a:spLocks noGrp="1"/>
          </p:cNvSpPr>
          <p:nvPr>
            <p:ph type="ftr" sz="quarter" idx="11"/>
          </p:nvPr>
        </p:nvSpPr>
        <p:spPr/>
        <p:txBody>
          <a:bodyPr/>
          <a:lstStyle/>
          <a:p>
            <a:r>
              <a:rPr lang="en-US"/>
              <a:t>Linsey Marr, Virginia Tech, March 2020</a:t>
            </a:r>
          </a:p>
        </p:txBody>
      </p:sp>
      <p:sp>
        <p:nvSpPr>
          <p:cNvPr id="7" name="Slide Number Placeholder 6"/>
          <p:cNvSpPr>
            <a:spLocks noGrp="1"/>
          </p:cNvSpPr>
          <p:nvPr>
            <p:ph type="sldNum" sz="quarter" idx="12"/>
          </p:nvPr>
        </p:nvSpPr>
        <p:spPr/>
        <p:txBody>
          <a:bodyPr/>
          <a:lstStyle/>
          <a:p>
            <a:fld id="{6AEDFF68-3D12-46F9-A371-95D68DC1FAD3}" type="slidenum">
              <a:rPr lang="en-US" smtClean="0"/>
              <a:t>45</a:t>
            </a:fld>
            <a:endParaRPr lang="en-US"/>
          </a:p>
        </p:txBody>
      </p:sp>
    </p:spTree>
    <p:extLst>
      <p:ext uri="{BB962C8B-B14F-4D97-AF65-F5344CB8AC3E}">
        <p14:creationId xmlns:p14="http://schemas.microsoft.com/office/powerpoint/2010/main" val="303923403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a:t>Linsey Marr, Virginia Tech, March 2020</a:t>
            </a:r>
          </a:p>
        </p:txBody>
      </p:sp>
      <p:sp>
        <p:nvSpPr>
          <p:cNvPr id="3" name="Slide Number Placeholder 2"/>
          <p:cNvSpPr>
            <a:spLocks noGrp="1"/>
          </p:cNvSpPr>
          <p:nvPr>
            <p:ph type="sldNum" sz="quarter" idx="12"/>
          </p:nvPr>
        </p:nvSpPr>
        <p:spPr/>
        <p:txBody>
          <a:bodyPr/>
          <a:lstStyle/>
          <a:p>
            <a:fld id="{6AEDFF68-3D12-46F9-A371-95D68DC1FAD3}" type="slidenum">
              <a:rPr lang="en-US" smtClean="0"/>
              <a:t>46</a:t>
            </a:fld>
            <a:endParaRPr lang="en-US"/>
          </a:p>
        </p:txBody>
      </p:sp>
      <p:pic>
        <p:nvPicPr>
          <p:cNvPr id="4" name="Picture 3"/>
          <p:cNvPicPr>
            <a:picLocks noChangeAspect="1"/>
          </p:cNvPicPr>
          <p:nvPr/>
        </p:nvPicPr>
        <p:blipFill>
          <a:blip r:embed="rId3"/>
          <a:stretch>
            <a:fillRect/>
          </a:stretch>
        </p:blipFill>
        <p:spPr>
          <a:xfrm>
            <a:off x="963299" y="101719"/>
            <a:ext cx="7387011" cy="6254631"/>
          </a:xfrm>
          <a:prstGeom prst="rect">
            <a:avLst/>
          </a:prstGeom>
        </p:spPr>
      </p:pic>
      <p:sp>
        <p:nvSpPr>
          <p:cNvPr id="5" name="TextBox 4"/>
          <p:cNvSpPr txBox="1"/>
          <p:nvPr/>
        </p:nvSpPr>
        <p:spPr>
          <a:xfrm>
            <a:off x="0" y="6581001"/>
            <a:ext cx="5520229" cy="276999"/>
          </a:xfrm>
          <a:prstGeom prst="rect">
            <a:avLst/>
          </a:prstGeom>
          <a:noFill/>
        </p:spPr>
        <p:txBody>
          <a:bodyPr wrap="none" rtlCol="0">
            <a:spAutoFit/>
          </a:bodyPr>
          <a:lstStyle/>
          <a:p>
            <a:r>
              <a:rPr lang="en-US" sz="1200" dirty="0">
                <a:solidFill>
                  <a:schemeClr val="bg1">
                    <a:lumMod val="50000"/>
                  </a:schemeClr>
                </a:solidFill>
              </a:rPr>
              <a:t>Ong et al., 2020, </a:t>
            </a:r>
            <a:r>
              <a:rPr lang="en-US" sz="1200" i="1" dirty="0">
                <a:solidFill>
                  <a:schemeClr val="bg1">
                    <a:lumMod val="50000"/>
                  </a:schemeClr>
                </a:solidFill>
              </a:rPr>
              <a:t>JAMA</a:t>
            </a:r>
            <a:r>
              <a:rPr lang="en-US" sz="1200" dirty="0">
                <a:solidFill>
                  <a:schemeClr val="bg1">
                    <a:lumMod val="50000"/>
                  </a:schemeClr>
                </a:solidFill>
              </a:rPr>
              <a:t>, https://jamanetwork.com/journals/jama/fullarticle/2762692</a:t>
            </a:r>
          </a:p>
        </p:txBody>
      </p:sp>
      <p:sp>
        <p:nvSpPr>
          <p:cNvPr id="7" name="TextBox 6"/>
          <p:cNvSpPr txBox="1"/>
          <p:nvPr/>
        </p:nvSpPr>
        <p:spPr>
          <a:xfrm>
            <a:off x="89868" y="4879022"/>
            <a:ext cx="2670246" cy="1477328"/>
          </a:xfrm>
          <a:prstGeom prst="rect">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dirty="0"/>
              <a:t>Samples in patient A’s and B’s rooms were negative after cleaning. These results are for patient C before cleaning.</a:t>
            </a:r>
          </a:p>
        </p:txBody>
      </p:sp>
      <p:sp>
        <p:nvSpPr>
          <p:cNvPr id="8" name="TextBox 7"/>
          <p:cNvSpPr txBox="1"/>
          <p:nvPr/>
        </p:nvSpPr>
        <p:spPr>
          <a:xfrm>
            <a:off x="6695162" y="457956"/>
            <a:ext cx="2260165" cy="1754326"/>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dirty="0"/>
              <a:t>table, bed rail, locker, chair, light switches, stethoscope, sink, floor, window, door and handle, toilet, </a:t>
            </a:r>
            <a:r>
              <a:rPr lang="en-US" b="1" dirty="0"/>
              <a:t>air outlet fan</a:t>
            </a:r>
          </a:p>
        </p:txBody>
      </p:sp>
      <p:sp>
        <p:nvSpPr>
          <p:cNvPr id="10" name="TextBox 9"/>
          <p:cNvSpPr txBox="1"/>
          <p:nvPr/>
        </p:nvSpPr>
        <p:spPr>
          <a:xfrm>
            <a:off x="6814159" y="4789294"/>
            <a:ext cx="2260165" cy="1477328"/>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dirty="0"/>
              <a:t>control panel on bed, call bell, rail in bathroom, outer rim of sink in bathroom, all anteroom, </a:t>
            </a:r>
            <a:r>
              <a:rPr lang="en-US" b="1" dirty="0"/>
              <a:t>air</a:t>
            </a:r>
          </a:p>
        </p:txBody>
      </p:sp>
      <p:sp>
        <p:nvSpPr>
          <p:cNvPr id="11" name="Rectangle 10"/>
          <p:cNvSpPr/>
          <p:nvPr/>
        </p:nvSpPr>
        <p:spPr>
          <a:xfrm flipV="1">
            <a:off x="7260399" y="4733521"/>
            <a:ext cx="228991" cy="457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7455147" y="4556873"/>
            <a:ext cx="977683" cy="369332"/>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dirty="0">
                <a:solidFill>
                  <a:srgbClr val="FF0000"/>
                </a:solidFill>
              </a:rPr>
              <a:t>negative</a:t>
            </a:r>
            <a:endParaRPr lang="en-US" b="1" dirty="0">
              <a:solidFill>
                <a:srgbClr val="FF0000"/>
              </a:solidFill>
            </a:endParaRPr>
          </a:p>
        </p:txBody>
      </p:sp>
      <p:sp>
        <p:nvSpPr>
          <p:cNvPr id="13" name="TextBox 12"/>
          <p:cNvSpPr txBox="1"/>
          <p:nvPr/>
        </p:nvSpPr>
        <p:spPr>
          <a:xfrm>
            <a:off x="7231367" y="129075"/>
            <a:ext cx="977683" cy="369332"/>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dirty="0">
                <a:solidFill>
                  <a:srgbClr val="FF0000"/>
                </a:solidFill>
              </a:rPr>
              <a:t>positive</a:t>
            </a:r>
            <a:endParaRPr lang="en-US" b="1" dirty="0">
              <a:solidFill>
                <a:srgbClr val="FF0000"/>
              </a:solidFill>
            </a:endParaRPr>
          </a:p>
        </p:txBody>
      </p:sp>
      <p:sp>
        <p:nvSpPr>
          <p:cNvPr id="6" name="Cross 5"/>
          <p:cNvSpPr/>
          <p:nvPr/>
        </p:nvSpPr>
        <p:spPr>
          <a:xfrm>
            <a:off x="7029850" y="209908"/>
            <a:ext cx="237994" cy="237994"/>
          </a:xfrm>
          <a:prstGeom prst="plus">
            <a:avLst>
              <a:gd name="adj" fmla="val 39634"/>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0246898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390E7A4-29A8-44C7-9D2A-0F2ED0A13F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065945"/>
            <a:ext cx="9144000" cy="3431188"/>
          </a:xfrm>
          <a:prstGeom prst="rect">
            <a:avLst/>
          </a:prstGeom>
        </p:spPr>
      </p:pic>
      <p:sp>
        <p:nvSpPr>
          <p:cNvPr id="6" name="TextBox 5">
            <a:extLst>
              <a:ext uri="{FF2B5EF4-FFF2-40B4-BE49-F238E27FC236}">
                <a16:creationId xmlns:a16="http://schemas.microsoft.com/office/drawing/2014/main" id="{BE0D48DD-6452-48F2-A1A7-DAC02157821E}"/>
              </a:ext>
            </a:extLst>
          </p:cNvPr>
          <p:cNvSpPr txBox="1"/>
          <p:nvPr/>
        </p:nvSpPr>
        <p:spPr>
          <a:xfrm>
            <a:off x="16394" y="6580113"/>
            <a:ext cx="4555606" cy="276999"/>
          </a:xfrm>
          <a:prstGeom prst="rect">
            <a:avLst/>
          </a:prstGeom>
          <a:noFill/>
        </p:spPr>
        <p:txBody>
          <a:bodyPr wrap="none" rtlCol="0">
            <a:spAutoFit/>
          </a:bodyPr>
          <a:lstStyle/>
          <a:p>
            <a:r>
              <a:rPr lang="en-US" sz="1200" dirty="0">
                <a:solidFill>
                  <a:schemeClr val="bg1">
                    <a:lumMod val="50000"/>
                  </a:schemeClr>
                </a:solidFill>
              </a:rPr>
              <a:t>Liu et al., 2020, preprint,  https://doi.org/10.1101/2020.03.08.982637</a:t>
            </a:r>
          </a:p>
        </p:txBody>
      </p:sp>
      <p:sp>
        <p:nvSpPr>
          <p:cNvPr id="7" name="Title 6"/>
          <p:cNvSpPr>
            <a:spLocks noGrp="1"/>
          </p:cNvSpPr>
          <p:nvPr>
            <p:ph type="title"/>
          </p:nvPr>
        </p:nvSpPr>
        <p:spPr/>
        <p:txBody>
          <a:bodyPr/>
          <a:lstStyle/>
          <a:p>
            <a:r>
              <a:rPr lang="en-US" dirty="0"/>
              <a:t>SARS-CoV-2 Size Distributions</a:t>
            </a:r>
          </a:p>
        </p:txBody>
      </p:sp>
      <p:sp>
        <p:nvSpPr>
          <p:cNvPr id="2" name="Footer Placeholder 1"/>
          <p:cNvSpPr>
            <a:spLocks noGrp="1"/>
          </p:cNvSpPr>
          <p:nvPr>
            <p:ph type="ftr" sz="quarter" idx="11"/>
          </p:nvPr>
        </p:nvSpPr>
        <p:spPr/>
        <p:txBody>
          <a:bodyPr/>
          <a:lstStyle/>
          <a:p>
            <a:r>
              <a:rPr lang="en-US"/>
              <a:t>Linsey Marr, Virginia Tech, March 2020</a:t>
            </a:r>
          </a:p>
        </p:txBody>
      </p:sp>
      <p:sp>
        <p:nvSpPr>
          <p:cNvPr id="4" name="Slide Number Placeholder 3"/>
          <p:cNvSpPr>
            <a:spLocks noGrp="1"/>
          </p:cNvSpPr>
          <p:nvPr>
            <p:ph type="sldNum" sz="quarter" idx="12"/>
          </p:nvPr>
        </p:nvSpPr>
        <p:spPr/>
        <p:txBody>
          <a:bodyPr/>
          <a:lstStyle/>
          <a:p>
            <a:fld id="{6AEDFF68-3D12-46F9-A371-95D68DC1FAD3}" type="slidenum">
              <a:rPr lang="en-US" smtClean="0"/>
              <a:t>47</a:t>
            </a:fld>
            <a:endParaRPr lang="en-US"/>
          </a:p>
        </p:txBody>
      </p:sp>
    </p:spTree>
    <p:extLst>
      <p:ext uri="{BB962C8B-B14F-4D97-AF65-F5344CB8AC3E}">
        <p14:creationId xmlns:p14="http://schemas.microsoft.com/office/powerpoint/2010/main" val="220131252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SARS-CoV-2 Survival in Aerosols</a:t>
            </a:r>
          </a:p>
        </p:txBody>
      </p:sp>
      <p:sp>
        <p:nvSpPr>
          <p:cNvPr id="3" name="Footer Placeholder 2"/>
          <p:cNvSpPr>
            <a:spLocks noGrp="1"/>
          </p:cNvSpPr>
          <p:nvPr>
            <p:ph type="ftr" sz="quarter" idx="11"/>
          </p:nvPr>
        </p:nvSpPr>
        <p:spPr/>
        <p:txBody>
          <a:bodyPr/>
          <a:lstStyle/>
          <a:p>
            <a:r>
              <a:rPr lang="en-US"/>
              <a:t>Linsey Marr, Virginia Tech, March 2020</a:t>
            </a:r>
          </a:p>
        </p:txBody>
      </p:sp>
      <p:sp>
        <p:nvSpPr>
          <p:cNvPr id="4" name="Slide Number Placeholder 3"/>
          <p:cNvSpPr>
            <a:spLocks noGrp="1"/>
          </p:cNvSpPr>
          <p:nvPr>
            <p:ph type="sldNum" sz="quarter" idx="12"/>
          </p:nvPr>
        </p:nvSpPr>
        <p:spPr/>
        <p:txBody>
          <a:bodyPr/>
          <a:lstStyle/>
          <a:p>
            <a:fld id="{6AEDFF68-3D12-46F9-A371-95D68DC1FAD3}" type="slidenum">
              <a:rPr lang="en-US" smtClean="0"/>
              <a:t>48</a:t>
            </a:fld>
            <a:endParaRPr lang="en-US"/>
          </a:p>
        </p:txBody>
      </p:sp>
      <p:sp>
        <p:nvSpPr>
          <p:cNvPr id="5" name="TextBox 4">
            <a:extLst>
              <a:ext uri="{FF2B5EF4-FFF2-40B4-BE49-F238E27FC236}">
                <a16:creationId xmlns:a16="http://schemas.microsoft.com/office/drawing/2014/main" id="{BE0D48DD-6452-48F2-A1A7-DAC02157821E}"/>
              </a:ext>
            </a:extLst>
          </p:cNvPr>
          <p:cNvSpPr txBox="1"/>
          <p:nvPr/>
        </p:nvSpPr>
        <p:spPr>
          <a:xfrm>
            <a:off x="16394" y="6580113"/>
            <a:ext cx="5890972" cy="276999"/>
          </a:xfrm>
          <a:prstGeom prst="rect">
            <a:avLst/>
          </a:prstGeom>
          <a:noFill/>
        </p:spPr>
        <p:txBody>
          <a:bodyPr wrap="none" rtlCol="0">
            <a:spAutoFit/>
          </a:bodyPr>
          <a:lstStyle/>
          <a:p>
            <a:r>
              <a:rPr lang="en-US" sz="1200" dirty="0">
                <a:solidFill>
                  <a:schemeClr val="bg1">
                    <a:lumMod val="50000"/>
                  </a:schemeClr>
                </a:solidFill>
              </a:rPr>
              <a:t>van </a:t>
            </a:r>
            <a:r>
              <a:rPr lang="en-US" sz="1200" dirty="0" err="1">
                <a:solidFill>
                  <a:schemeClr val="bg1">
                    <a:lumMod val="50000"/>
                  </a:schemeClr>
                </a:solidFill>
              </a:rPr>
              <a:t>Doremalen</a:t>
            </a:r>
            <a:r>
              <a:rPr lang="en-US" sz="1200" dirty="0">
                <a:solidFill>
                  <a:schemeClr val="bg1">
                    <a:lumMod val="50000"/>
                  </a:schemeClr>
                </a:solidFill>
              </a:rPr>
              <a:t> et al., 2020, </a:t>
            </a:r>
            <a:r>
              <a:rPr lang="en-US" sz="1200" i="1" dirty="0">
                <a:solidFill>
                  <a:schemeClr val="bg1">
                    <a:lumMod val="50000"/>
                  </a:schemeClr>
                </a:solidFill>
              </a:rPr>
              <a:t>NEJM</a:t>
            </a:r>
            <a:r>
              <a:rPr lang="en-US" sz="1200" dirty="0">
                <a:solidFill>
                  <a:schemeClr val="bg1">
                    <a:lumMod val="50000"/>
                  </a:schemeClr>
                </a:solidFill>
              </a:rPr>
              <a:t>, https://www.nejm.org/doi/full/10.1056/NEJMc2004973</a:t>
            </a:r>
          </a:p>
        </p:txBody>
      </p:sp>
      <p:pic>
        <p:nvPicPr>
          <p:cNvPr id="7" name="Picture 6"/>
          <p:cNvPicPr>
            <a:picLocks noChangeAspect="1"/>
          </p:cNvPicPr>
          <p:nvPr/>
        </p:nvPicPr>
        <p:blipFill>
          <a:blip r:embed="rId2"/>
          <a:stretch>
            <a:fillRect/>
          </a:stretch>
        </p:blipFill>
        <p:spPr>
          <a:xfrm>
            <a:off x="2987787" y="1234414"/>
            <a:ext cx="2919579" cy="2846251"/>
          </a:xfrm>
          <a:prstGeom prst="rect">
            <a:avLst/>
          </a:prstGeom>
        </p:spPr>
      </p:pic>
      <p:pic>
        <p:nvPicPr>
          <p:cNvPr id="8" name="Picture 7"/>
          <p:cNvPicPr>
            <a:picLocks noChangeAspect="1"/>
          </p:cNvPicPr>
          <p:nvPr/>
        </p:nvPicPr>
        <p:blipFill>
          <a:blip r:embed="rId3"/>
          <a:stretch>
            <a:fillRect/>
          </a:stretch>
        </p:blipFill>
        <p:spPr>
          <a:xfrm>
            <a:off x="552013" y="4319653"/>
            <a:ext cx="7963337" cy="2036698"/>
          </a:xfrm>
          <a:prstGeom prst="rect">
            <a:avLst/>
          </a:prstGeom>
        </p:spPr>
      </p:pic>
    </p:spTree>
    <p:extLst>
      <p:ext uri="{BB962C8B-B14F-4D97-AF65-F5344CB8AC3E}">
        <p14:creationId xmlns:p14="http://schemas.microsoft.com/office/powerpoint/2010/main" val="179192784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Major Unknowns</a:t>
            </a:r>
          </a:p>
        </p:txBody>
      </p:sp>
      <p:sp>
        <p:nvSpPr>
          <p:cNvPr id="5" name="Content Placeholder 4"/>
          <p:cNvSpPr>
            <a:spLocks noGrp="1"/>
          </p:cNvSpPr>
          <p:nvPr>
            <p:ph idx="1"/>
          </p:nvPr>
        </p:nvSpPr>
        <p:spPr/>
        <p:txBody>
          <a:bodyPr>
            <a:normAutofit/>
          </a:bodyPr>
          <a:lstStyle/>
          <a:p>
            <a:r>
              <a:rPr lang="en-US" dirty="0"/>
              <a:t>Which transmission route</a:t>
            </a:r>
            <a:br>
              <a:rPr lang="en-US" dirty="0"/>
            </a:br>
            <a:r>
              <a:rPr lang="en-US" dirty="0"/>
              <a:t>is dominant: direct contact,</a:t>
            </a:r>
            <a:br>
              <a:rPr lang="en-US" dirty="0"/>
            </a:br>
            <a:r>
              <a:rPr lang="en-US" dirty="0"/>
              <a:t>indirect contact with</a:t>
            </a:r>
            <a:br>
              <a:rPr lang="en-US" dirty="0"/>
            </a:br>
            <a:r>
              <a:rPr lang="en-US" dirty="0"/>
              <a:t>contaminated objects (fomites), inhalation of aerosols, deposition of droplets?</a:t>
            </a:r>
          </a:p>
          <a:p>
            <a:r>
              <a:rPr lang="en-US" dirty="0"/>
              <a:t>How are viruses inactivated in air and on surfaces?</a:t>
            </a:r>
          </a:p>
          <a:p>
            <a:r>
              <a:rPr lang="en-US" dirty="0"/>
              <a:t>How much virus is released in what size aerosols at different stages of infection?</a:t>
            </a:r>
          </a:p>
          <a:p>
            <a:r>
              <a:rPr lang="en-US" dirty="0"/>
              <a:t>How well does SARS-CoV-2 survive in aerosols under real-world conditions?</a:t>
            </a:r>
          </a:p>
          <a:p>
            <a:endParaRPr lang="en-US" dirty="0"/>
          </a:p>
        </p:txBody>
      </p:sp>
      <p:sp>
        <p:nvSpPr>
          <p:cNvPr id="3" name="Footer Placeholder 2"/>
          <p:cNvSpPr>
            <a:spLocks noGrp="1"/>
          </p:cNvSpPr>
          <p:nvPr>
            <p:ph type="ftr" sz="quarter" idx="11"/>
          </p:nvPr>
        </p:nvSpPr>
        <p:spPr/>
        <p:txBody>
          <a:bodyPr/>
          <a:lstStyle/>
          <a:p>
            <a:r>
              <a:rPr lang="en-US"/>
              <a:t>Linsey Marr, Virginia Tech, March 2020</a:t>
            </a:r>
          </a:p>
        </p:txBody>
      </p:sp>
      <p:sp>
        <p:nvSpPr>
          <p:cNvPr id="4" name="Slide Number Placeholder 3"/>
          <p:cNvSpPr>
            <a:spLocks noGrp="1"/>
          </p:cNvSpPr>
          <p:nvPr>
            <p:ph type="sldNum" sz="quarter" idx="12"/>
          </p:nvPr>
        </p:nvSpPr>
        <p:spPr/>
        <p:txBody>
          <a:bodyPr/>
          <a:lstStyle/>
          <a:p>
            <a:fld id="{6AEDFF68-3D12-46F9-A371-95D68DC1FAD3}" type="slidenum">
              <a:rPr lang="en-US" smtClean="0"/>
              <a:t>49</a:t>
            </a:fld>
            <a:endParaRPr lang="en-US"/>
          </a:p>
        </p:txBody>
      </p:sp>
      <p:pic>
        <p:nvPicPr>
          <p:cNvPr id="6" name="Picture 5">
            <a:extLst>
              <a:ext uri="{FF2B5EF4-FFF2-40B4-BE49-F238E27FC236}">
                <a16:creationId xmlns:a16="http://schemas.microsoft.com/office/drawing/2014/main" id="{918B0311-D6EA-4216-882F-444E39FA75D9}"/>
              </a:ext>
            </a:extLst>
          </p:cNvPr>
          <p:cNvPicPr>
            <a:picLocks noChangeAspect="1"/>
          </p:cNvPicPr>
          <p:nvPr/>
        </p:nvPicPr>
        <p:blipFill>
          <a:blip r:embed="rId2"/>
          <a:stretch>
            <a:fillRect/>
          </a:stretch>
        </p:blipFill>
        <p:spPr>
          <a:xfrm>
            <a:off x="4910282" y="269877"/>
            <a:ext cx="4119418" cy="2634088"/>
          </a:xfrm>
          <a:prstGeom prst="rect">
            <a:avLst/>
          </a:prstGeom>
        </p:spPr>
      </p:pic>
      <p:sp>
        <p:nvSpPr>
          <p:cNvPr id="7" name="TextBox 6">
            <a:extLst>
              <a:ext uri="{FF2B5EF4-FFF2-40B4-BE49-F238E27FC236}">
                <a16:creationId xmlns:a16="http://schemas.microsoft.com/office/drawing/2014/main" id="{1658DE24-F21E-40E9-9755-624486CC8A16}"/>
              </a:ext>
            </a:extLst>
          </p:cNvPr>
          <p:cNvSpPr txBox="1"/>
          <p:nvPr/>
        </p:nvSpPr>
        <p:spPr>
          <a:xfrm>
            <a:off x="16394" y="6580113"/>
            <a:ext cx="5550237" cy="276999"/>
          </a:xfrm>
          <a:prstGeom prst="rect">
            <a:avLst/>
          </a:prstGeom>
          <a:noFill/>
        </p:spPr>
        <p:txBody>
          <a:bodyPr wrap="none" rtlCol="0">
            <a:spAutoFit/>
          </a:bodyPr>
          <a:lstStyle/>
          <a:p>
            <a:r>
              <a:rPr lang="en-US" sz="1200" dirty="0">
                <a:solidFill>
                  <a:schemeClr val="bg1">
                    <a:lumMod val="50000"/>
                  </a:schemeClr>
                </a:solidFill>
              </a:rPr>
              <a:t>Liu et al., 2016, </a:t>
            </a:r>
            <a:r>
              <a:rPr lang="en-US" sz="1200" i="1" dirty="0">
                <a:solidFill>
                  <a:schemeClr val="bg1">
                    <a:lumMod val="50000"/>
                  </a:schemeClr>
                </a:solidFill>
              </a:rPr>
              <a:t>Indoor Air</a:t>
            </a:r>
            <a:r>
              <a:rPr lang="en-US" sz="1200" dirty="0">
                <a:solidFill>
                  <a:schemeClr val="bg1">
                    <a:lumMod val="50000"/>
                  </a:schemeClr>
                </a:solidFill>
              </a:rPr>
              <a:t>, https://onlinelibrary.wiley.com/doi/abs/10.1111/ina.12314</a:t>
            </a:r>
          </a:p>
        </p:txBody>
      </p:sp>
    </p:spTree>
    <p:extLst>
      <p:ext uri="{BB962C8B-B14F-4D97-AF65-F5344CB8AC3E}">
        <p14:creationId xmlns:p14="http://schemas.microsoft.com/office/powerpoint/2010/main" val="4999639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Size Matters</a:t>
            </a:r>
          </a:p>
        </p:txBody>
      </p:sp>
      <p:sp>
        <p:nvSpPr>
          <p:cNvPr id="3" name="Content Placeholder 2"/>
          <p:cNvSpPr>
            <a:spLocks noGrp="1"/>
          </p:cNvSpPr>
          <p:nvPr>
            <p:ph idx="1"/>
          </p:nvPr>
        </p:nvSpPr>
        <p:spPr>
          <a:xfrm>
            <a:off x="457200" y="1600200"/>
            <a:ext cx="8229600" cy="4819261"/>
          </a:xfrm>
        </p:spPr>
        <p:txBody>
          <a:bodyPr>
            <a:normAutofit/>
          </a:bodyPr>
          <a:lstStyle/>
          <a:p>
            <a:r>
              <a:rPr lang="en-US" dirty="0"/>
              <a:t>Airborne virus is not naked!</a:t>
            </a:r>
          </a:p>
          <a:p>
            <a:endParaRPr lang="en-US" dirty="0"/>
          </a:p>
          <a:p>
            <a:endParaRPr lang="en-US" dirty="0"/>
          </a:p>
          <a:p>
            <a:endParaRPr lang="en-US" dirty="0"/>
          </a:p>
          <a:p>
            <a:pPr marL="0" indent="0">
              <a:buNone/>
            </a:pPr>
            <a:endParaRPr lang="en-US" dirty="0"/>
          </a:p>
          <a:p>
            <a:endParaRPr lang="en-US" dirty="0"/>
          </a:p>
          <a:p>
            <a:r>
              <a:rPr lang="en-US" dirty="0"/>
              <a:t>Size determines</a:t>
            </a:r>
          </a:p>
          <a:p>
            <a:pPr lvl="1"/>
            <a:r>
              <a:rPr lang="en-US" dirty="0"/>
              <a:t>Lifetime in the atmosphere</a:t>
            </a:r>
          </a:p>
          <a:p>
            <a:pPr lvl="1"/>
            <a:r>
              <a:rPr lang="en-US" dirty="0"/>
              <a:t>Where it deposits in the respiratory system</a:t>
            </a:r>
          </a:p>
        </p:txBody>
      </p:sp>
      <p:cxnSp>
        <p:nvCxnSpPr>
          <p:cNvPr id="4" name="Straight Arrow Connector 3"/>
          <p:cNvCxnSpPr/>
          <p:nvPr/>
        </p:nvCxnSpPr>
        <p:spPr>
          <a:xfrm>
            <a:off x="2378441" y="3492293"/>
            <a:ext cx="384048" cy="0"/>
          </a:xfrm>
          <a:prstGeom prst="straightConnector1">
            <a:avLst/>
          </a:prstGeom>
          <a:ln>
            <a:solidFill>
              <a:schemeClr val="tx2"/>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2174093" y="3522412"/>
            <a:ext cx="894797"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0.1 </a:t>
            </a:r>
            <a:r>
              <a:rPr lang="en-US" dirty="0">
                <a:latin typeface="Symbol" panose="05050102010706020507" pitchFamily="18" charset="2"/>
                <a:cs typeface="Arial" panose="020B0604020202020204" pitchFamily="34" charset="0"/>
              </a:rPr>
              <a:t>m</a:t>
            </a:r>
            <a:r>
              <a:rPr lang="en-US" dirty="0">
                <a:latin typeface="Arial" panose="020B0604020202020204" pitchFamily="34" charset="0"/>
                <a:cs typeface="Arial" panose="020B0604020202020204" pitchFamily="34" charset="0"/>
              </a:rPr>
              <a:t>m</a:t>
            </a:r>
          </a:p>
        </p:txBody>
      </p:sp>
      <p:pic>
        <p:nvPicPr>
          <p:cNvPr id="9" name="Picture 2" descr="Image result for flu virus site:.gov"/>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2378442" y="2980867"/>
            <a:ext cx="390580" cy="39058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Image result for flu virus site:.gov"/>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5938747" y="2696961"/>
            <a:ext cx="390580" cy="390580"/>
          </a:xfrm>
          <a:prstGeom prst="rect">
            <a:avLst/>
          </a:prstGeom>
          <a:noFill/>
          <a:extLst>
            <a:ext uri="{909E8E84-426E-40DD-AFC4-6F175D3DCCD1}">
              <a14:hiddenFill xmlns:a14="http://schemas.microsoft.com/office/drawing/2010/main">
                <a:solidFill>
                  <a:srgbClr val="FFFFFF"/>
                </a:solidFill>
              </a14:hiddenFill>
            </a:ext>
          </a:extLst>
        </p:spPr>
      </p:pic>
      <p:grpSp>
        <p:nvGrpSpPr>
          <p:cNvPr id="15" name="Group 14"/>
          <p:cNvGrpSpPr/>
          <p:nvPr/>
        </p:nvGrpSpPr>
        <p:grpSpPr>
          <a:xfrm>
            <a:off x="5312472" y="1343595"/>
            <a:ext cx="3440980" cy="3675185"/>
            <a:chOff x="4758855" y="1282698"/>
            <a:chExt cx="3440980" cy="3675185"/>
          </a:xfrm>
        </p:grpSpPr>
        <p:sp>
          <p:nvSpPr>
            <p:cNvPr id="6" name="Oval 5"/>
            <p:cNvSpPr/>
            <p:nvPr/>
          </p:nvSpPr>
          <p:spPr>
            <a:xfrm>
              <a:off x="4758855" y="2269333"/>
              <a:ext cx="1859395" cy="1859395"/>
            </a:xfrm>
            <a:prstGeom prst="ellipse">
              <a:avLst/>
            </a:prstGeom>
            <a:gradFill flip="none" rotWithShape="1">
              <a:gsLst>
                <a:gs pos="0">
                  <a:schemeClr val="accent4">
                    <a:lumMod val="0"/>
                    <a:lumOff val="100000"/>
                  </a:schemeClr>
                </a:gs>
                <a:gs pos="35000">
                  <a:schemeClr val="accent4">
                    <a:lumMod val="0"/>
                    <a:lumOff val="100000"/>
                  </a:schemeClr>
                </a:gs>
                <a:gs pos="100000">
                  <a:schemeClr val="accent4">
                    <a:lumMod val="100000"/>
                  </a:schemeClr>
                </a:gs>
              </a:gsLst>
              <a:path path="circle">
                <a:fillToRect l="50000" t="50000" r="50000" b="50000"/>
              </a:path>
              <a:tileRect/>
            </a:gradFill>
            <a:ln>
              <a:noFill/>
            </a:ln>
            <a:effectLst>
              <a:outerShdw blurRad="50800" dist="38100" dir="5400000" algn="t"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latin typeface="Century Gothic" panose="020B0502020202020204" pitchFamily="34" charset="0"/>
              </a:endParaRPr>
            </a:p>
          </p:txBody>
        </p:sp>
        <p:sp>
          <p:nvSpPr>
            <p:cNvPr id="7" name="TextBox 6"/>
            <p:cNvSpPr txBox="1"/>
            <p:nvPr/>
          </p:nvSpPr>
          <p:spPr>
            <a:xfrm>
              <a:off x="4901317" y="4311552"/>
              <a:ext cx="1574470" cy="646331"/>
            </a:xfrm>
            <a:prstGeom prst="rect">
              <a:avLst/>
            </a:prstGeom>
            <a:noFill/>
          </p:spPr>
          <p:txBody>
            <a:bodyPr wrap="none" rtlCol="0">
              <a:spAutoFit/>
            </a:bodyPr>
            <a:lstStyle/>
            <a:p>
              <a:pPr algn="ctr"/>
              <a:r>
                <a:rPr lang="en-US" dirty="0">
                  <a:latin typeface="Arial" panose="020B0604020202020204" pitchFamily="34" charset="0"/>
                  <a:cs typeface="Arial" panose="020B0604020202020204" pitchFamily="34" charset="0"/>
                </a:rPr>
                <a:t>0.5 </a:t>
              </a:r>
              <a:r>
                <a:rPr lang="en-US" dirty="0">
                  <a:latin typeface="Symbol" panose="05050102010706020507" pitchFamily="18" charset="2"/>
                  <a:cs typeface="Arial" panose="020B0604020202020204" pitchFamily="34" charset="0"/>
                </a:rPr>
                <a:t>m</a:t>
              </a:r>
              <a:r>
                <a:rPr lang="en-US" dirty="0">
                  <a:latin typeface="Arial" panose="020B0604020202020204" pitchFamily="34" charset="0"/>
                  <a:cs typeface="Arial" panose="020B0604020202020204" pitchFamily="34" charset="0"/>
                </a:rPr>
                <a:t>m</a:t>
              </a:r>
            </a:p>
            <a:p>
              <a:pPr algn="ctr"/>
              <a:r>
                <a:rPr lang="en-US" dirty="0">
                  <a:latin typeface="Arial" panose="020B0604020202020204" pitchFamily="34" charset="0"/>
                  <a:cs typeface="Arial" panose="020B0604020202020204" pitchFamily="34" charset="0"/>
                </a:rPr>
                <a:t>(0.2-100 </a:t>
              </a:r>
              <a:r>
                <a:rPr lang="en-US" dirty="0">
                  <a:latin typeface="Symbol" panose="05050102010706020507" pitchFamily="18" charset="2"/>
                  <a:cs typeface="Arial" panose="020B0604020202020204" pitchFamily="34" charset="0"/>
                </a:rPr>
                <a:t>m</a:t>
              </a:r>
              <a:r>
                <a:rPr lang="en-US" dirty="0">
                  <a:latin typeface="Arial" panose="020B0604020202020204" pitchFamily="34" charset="0"/>
                  <a:cs typeface="Arial" panose="020B0604020202020204" pitchFamily="34" charset="0"/>
                </a:rPr>
                <a:t>m) </a:t>
              </a:r>
            </a:p>
          </p:txBody>
        </p:sp>
        <p:cxnSp>
          <p:nvCxnSpPr>
            <p:cNvPr id="8" name="Straight Arrow Connector 7"/>
            <p:cNvCxnSpPr/>
            <p:nvPr/>
          </p:nvCxnSpPr>
          <p:spPr>
            <a:xfrm>
              <a:off x="4819872" y="4251996"/>
              <a:ext cx="1737360" cy="0"/>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a:off x="6231136" y="1803918"/>
              <a:ext cx="530448" cy="547396"/>
            </a:xfrm>
            <a:prstGeom prst="straightConnector1">
              <a:avLst/>
            </a:prstGeom>
            <a:ln>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6021354" y="1282698"/>
              <a:ext cx="2178481" cy="461665"/>
            </a:xfrm>
            <a:prstGeom prst="rect">
              <a:avLst/>
            </a:prstGeom>
            <a:noFill/>
          </p:spPr>
          <p:txBody>
            <a:bodyPr wrap="none" rtlCol="0">
              <a:spAutoFit/>
            </a:bodyPr>
            <a:lstStyle/>
            <a:p>
              <a:r>
                <a:rPr lang="en-US" sz="2400" dirty="0">
                  <a:solidFill>
                    <a:schemeClr val="accent4"/>
                  </a:solidFill>
                  <a:latin typeface="Calibri" panose="020F0502020204030204" pitchFamily="34" charset="0"/>
                  <a:cs typeface="Calibri" panose="020F0502020204030204" pitchFamily="34" charset="0"/>
                </a:rPr>
                <a:t>respiratory fluid</a:t>
              </a:r>
            </a:p>
          </p:txBody>
        </p:sp>
      </p:grpSp>
      <p:pic>
        <p:nvPicPr>
          <p:cNvPr id="16" name="Picture 2" descr="Image result for flu virus site:.gov"/>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5624912" y="2980867"/>
            <a:ext cx="390580" cy="390580"/>
          </a:xfrm>
          <a:prstGeom prst="rect">
            <a:avLst/>
          </a:prstGeom>
          <a:noFill/>
          <a:extLst>
            <a:ext uri="{909E8E84-426E-40DD-AFC4-6F175D3DCCD1}">
              <a14:hiddenFill xmlns:a14="http://schemas.microsoft.com/office/drawing/2010/main">
                <a:solidFill>
                  <a:srgbClr val="FFFFFF"/>
                </a:solidFill>
              </a14:hiddenFill>
            </a:ext>
          </a:extLst>
        </p:spPr>
      </p:pic>
      <p:sp>
        <p:nvSpPr>
          <p:cNvPr id="11" name="Footer Placeholder 10"/>
          <p:cNvSpPr>
            <a:spLocks noGrp="1"/>
          </p:cNvSpPr>
          <p:nvPr>
            <p:ph type="ftr" sz="quarter" idx="11"/>
          </p:nvPr>
        </p:nvSpPr>
        <p:spPr/>
        <p:txBody>
          <a:bodyPr/>
          <a:lstStyle/>
          <a:p>
            <a:r>
              <a:rPr lang="en-US"/>
              <a:t>Linsey Marr, Virginia Tech, March 2020</a:t>
            </a:r>
          </a:p>
        </p:txBody>
      </p:sp>
      <p:sp>
        <p:nvSpPr>
          <p:cNvPr id="12" name="Slide Number Placeholder 11"/>
          <p:cNvSpPr>
            <a:spLocks noGrp="1"/>
          </p:cNvSpPr>
          <p:nvPr>
            <p:ph type="sldNum" sz="quarter" idx="12"/>
          </p:nvPr>
        </p:nvSpPr>
        <p:spPr/>
        <p:txBody>
          <a:bodyPr/>
          <a:lstStyle/>
          <a:p>
            <a:fld id="{6AEDFF68-3D12-46F9-A371-95D68DC1FAD3}" type="slidenum">
              <a:rPr lang="en-US" smtClean="0"/>
              <a:t>5</a:t>
            </a:fld>
            <a:endParaRPr lang="en-US"/>
          </a:p>
        </p:txBody>
      </p:sp>
    </p:spTree>
    <p:extLst>
      <p:ext uri="{BB962C8B-B14F-4D97-AF65-F5344CB8AC3E}">
        <p14:creationId xmlns:p14="http://schemas.microsoft.com/office/powerpoint/2010/main" val="166795356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6" name="Picture 22" descr="http://www.nsf.gov/news/mmg/media/images/nsf_logo_f_272f4777-f5c4-4e49-8a2e-468e89b64b61_f.jpg"/>
          <p:cNvPicPr>
            <a:picLocks noChangeAspect="1" noChangeArrowheads="1"/>
          </p:cNvPicPr>
          <p:nvPr/>
        </p:nvPicPr>
        <p:blipFill rotWithShape="1">
          <a:blip r:embed="rId3">
            <a:extLst>
              <a:ext uri="{28A0092B-C50C-407E-A947-70E740481C1C}">
                <a14:useLocalDpi xmlns:a14="http://schemas.microsoft.com/office/drawing/2010/main"/>
              </a:ext>
            </a:extLst>
          </a:blip>
          <a:srcRect l="16702" r="13832"/>
          <a:stretch/>
        </p:blipFill>
        <p:spPr bwMode="auto">
          <a:xfrm>
            <a:off x="7352840" y="433410"/>
            <a:ext cx="1523238" cy="137830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a:latin typeface="Calibri Light" panose="020F0302020204030204" pitchFamily="34" charset="0"/>
                <a:cs typeface="Calibri Light" panose="020F0302020204030204" pitchFamily="34" charset="0"/>
              </a:rPr>
              <a:t>Acknowledgments</a:t>
            </a:r>
          </a:p>
        </p:txBody>
      </p:sp>
      <p:sp>
        <p:nvSpPr>
          <p:cNvPr id="3" name="Content Placeholder 2"/>
          <p:cNvSpPr>
            <a:spLocks noGrp="1"/>
          </p:cNvSpPr>
          <p:nvPr>
            <p:ph sz="half" idx="1"/>
          </p:nvPr>
        </p:nvSpPr>
        <p:spPr>
          <a:xfrm>
            <a:off x="366085" y="1349212"/>
            <a:ext cx="4038600" cy="3783012"/>
          </a:xfrm>
        </p:spPr>
        <p:txBody>
          <a:bodyPr>
            <a:normAutofit/>
          </a:bodyPr>
          <a:lstStyle/>
          <a:p>
            <a:pPr marL="0" indent="0">
              <a:spcBef>
                <a:spcPts val="0"/>
              </a:spcBef>
              <a:buNone/>
            </a:pPr>
            <a:r>
              <a:rPr lang="en-US" sz="2000" dirty="0"/>
              <a:t>Karen </a:t>
            </a:r>
            <a:r>
              <a:rPr lang="en-US" sz="2000" dirty="0" err="1"/>
              <a:t>Kormuth</a:t>
            </a:r>
            <a:endParaRPr lang="en-US" sz="2000" dirty="0"/>
          </a:p>
          <a:p>
            <a:pPr marL="0" indent="0">
              <a:spcBef>
                <a:spcPts val="0"/>
              </a:spcBef>
              <a:buNone/>
            </a:pPr>
            <a:r>
              <a:rPr lang="en-US" sz="2000" dirty="0" err="1"/>
              <a:t>Seema</a:t>
            </a:r>
            <a:r>
              <a:rPr lang="en-US" sz="2000" dirty="0"/>
              <a:t> </a:t>
            </a:r>
            <a:r>
              <a:rPr lang="en-US" sz="2000" dirty="0" err="1"/>
              <a:t>Lakdawala</a:t>
            </a:r>
            <a:endParaRPr lang="en-US" sz="2000" dirty="0"/>
          </a:p>
          <a:p>
            <a:pPr marL="0" indent="0">
              <a:spcBef>
                <a:spcPts val="0"/>
              </a:spcBef>
              <a:buNone/>
            </a:pPr>
            <a:r>
              <a:rPr lang="en-US" sz="2000" dirty="0" err="1"/>
              <a:t>Weinan</a:t>
            </a:r>
            <a:r>
              <a:rPr lang="en-US" sz="2000" dirty="0"/>
              <a:t> </a:t>
            </a:r>
            <a:r>
              <a:rPr lang="en-US" sz="2000" dirty="0" err="1"/>
              <a:t>Leng</a:t>
            </a:r>
            <a:endParaRPr lang="en-US" sz="2000" dirty="0"/>
          </a:p>
          <a:p>
            <a:pPr marL="0" indent="0">
              <a:spcBef>
                <a:spcPts val="0"/>
              </a:spcBef>
              <a:buNone/>
            </a:pPr>
            <a:r>
              <a:rPr lang="en-US" sz="2000" dirty="0" err="1"/>
              <a:t>Kaisen</a:t>
            </a:r>
            <a:r>
              <a:rPr lang="en-US" sz="2000" dirty="0"/>
              <a:t> Lin</a:t>
            </a:r>
          </a:p>
          <a:p>
            <a:pPr marL="0" indent="0">
              <a:spcBef>
                <a:spcPts val="0"/>
              </a:spcBef>
              <a:buNone/>
            </a:pPr>
            <a:r>
              <a:rPr lang="en-US" sz="2000" dirty="0"/>
              <a:t>AJ </a:t>
            </a:r>
            <a:r>
              <a:rPr lang="en-US" sz="2000" dirty="0" err="1"/>
              <a:t>Prussin</a:t>
            </a:r>
            <a:r>
              <a:rPr lang="en-US" sz="2000" dirty="0"/>
              <a:t> II</a:t>
            </a:r>
          </a:p>
          <a:p>
            <a:pPr marL="0" indent="0">
              <a:spcBef>
                <a:spcPts val="0"/>
              </a:spcBef>
              <a:buNone/>
            </a:pPr>
            <a:r>
              <a:rPr lang="en-US" sz="2000" dirty="0" err="1"/>
              <a:t>Elankumaran</a:t>
            </a:r>
            <a:r>
              <a:rPr lang="en-US" sz="2000" dirty="0"/>
              <a:t> </a:t>
            </a:r>
            <a:r>
              <a:rPr lang="en-US" sz="2000" dirty="0" err="1"/>
              <a:t>Subbiah</a:t>
            </a:r>
            <a:endParaRPr lang="en-US" sz="2000" dirty="0"/>
          </a:p>
          <a:p>
            <a:pPr marL="0" indent="0">
              <a:spcBef>
                <a:spcPts val="0"/>
              </a:spcBef>
              <a:buNone/>
            </a:pPr>
            <a:r>
              <a:rPr lang="en-US" sz="2000" dirty="0"/>
              <a:t>Eric </a:t>
            </a:r>
            <a:r>
              <a:rPr lang="en-US" sz="2000" dirty="0" err="1"/>
              <a:t>Vejerano</a:t>
            </a:r>
            <a:endParaRPr lang="en-US" sz="2000" dirty="0"/>
          </a:p>
          <a:p>
            <a:pPr marL="0" indent="0">
              <a:spcBef>
                <a:spcPts val="0"/>
              </a:spcBef>
              <a:buNone/>
            </a:pPr>
            <a:r>
              <a:rPr lang="en-US" sz="2000" dirty="0"/>
              <a:t>Peter </a:t>
            </a:r>
            <a:r>
              <a:rPr lang="en-US" sz="2000" dirty="0" err="1"/>
              <a:t>Vikesland</a:t>
            </a:r>
            <a:endParaRPr lang="en-US" sz="2000" dirty="0"/>
          </a:p>
          <a:p>
            <a:pPr marL="0" indent="0">
              <a:spcBef>
                <a:spcPts val="0"/>
              </a:spcBef>
              <a:buNone/>
            </a:pPr>
            <a:r>
              <a:rPr lang="en-US" sz="2000" dirty="0" err="1"/>
              <a:t>Haoran</a:t>
            </a:r>
            <a:r>
              <a:rPr lang="en-US" sz="2000" dirty="0"/>
              <a:t> Wei</a:t>
            </a:r>
          </a:p>
          <a:p>
            <a:pPr marL="0" indent="0">
              <a:spcBef>
                <a:spcPts val="0"/>
              </a:spcBef>
              <a:buNone/>
            </a:pPr>
            <a:r>
              <a:rPr lang="en-US" sz="2000" dirty="0"/>
              <a:t>Wan Yang</a:t>
            </a:r>
          </a:p>
        </p:txBody>
      </p:sp>
      <p:pic>
        <p:nvPicPr>
          <p:cNvPr id="1030" name="Picture 6" descr="http://water.epa.gov/infrastructure/greeninfrastructure/images/epa_seal_medium.gif"/>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453373" y="2200040"/>
            <a:ext cx="1312963" cy="131296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http://www.ceint.duke.edu/sites/ceint.duke.edu/themes/ceint2/logo.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457200" y="5537532"/>
            <a:ext cx="4995500" cy="938612"/>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http://www.air.cee.vt.edu/images/vejerano.jpg"/>
          <p:cNvPicPr>
            <a:picLocks noChangeAspect="1" noChangeArrowheads="1"/>
          </p:cNvPicPr>
          <p:nvPr/>
        </p:nvPicPr>
        <p:blipFill rotWithShape="1">
          <a:blip r:embed="rId6">
            <a:extLst>
              <a:ext uri="{28A0092B-C50C-407E-A947-70E740481C1C}">
                <a14:useLocalDpi xmlns:a14="http://schemas.microsoft.com/office/drawing/2010/main"/>
              </a:ext>
            </a:extLst>
          </a:blip>
          <a:srcRect l="484" r="1"/>
          <a:stretch/>
        </p:blipFill>
        <p:spPr bwMode="auto">
          <a:xfrm>
            <a:off x="6069685" y="2767247"/>
            <a:ext cx="1055564" cy="132588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http://www.nnin.org/sites/default/files/nnci-map-wide-512x146-w-logo-w-dotsxxx.jpg"/>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5679647" y="5683264"/>
            <a:ext cx="3296600" cy="93923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rotWithShape="1">
          <a:blip r:embed="rId8">
            <a:extLst>
              <a:ext uri="{28A0092B-C50C-407E-A947-70E740481C1C}">
                <a14:useLocalDpi xmlns:a14="http://schemas.microsoft.com/office/drawing/2010/main" val="0"/>
              </a:ext>
            </a:extLst>
          </a:blip>
          <a:srcRect l="6356" r="6723"/>
          <a:stretch/>
        </p:blipFill>
        <p:spPr>
          <a:xfrm>
            <a:off x="4891218" y="4211244"/>
            <a:ext cx="1047509" cy="1317619"/>
          </a:xfrm>
          <a:prstGeom prst="rect">
            <a:avLst/>
          </a:prstGeom>
        </p:spPr>
      </p:pic>
      <p:pic>
        <p:nvPicPr>
          <p:cNvPr id="8" name="Picture 7"/>
          <p:cNvPicPr>
            <a:picLocks noChangeAspect="1"/>
          </p:cNvPicPr>
          <p:nvPr/>
        </p:nvPicPr>
        <p:blipFill rotWithShape="1">
          <a:blip r:embed="rId9">
            <a:extLst>
              <a:ext uri="{28A0092B-C50C-407E-A947-70E740481C1C}">
                <a14:useLocalDpi xmlns:a14="http://schemas.microsoft.com/office/drawing/2010/main" val="0"/>
              </a:ext>
            </a:extLst>
          </a:blip>
          <a:srcRect l="22369" t="9026" r="21472" b="32267"/>
          <a:stretch/>
        </p:blipFill>
        <p:spPr>
          <a:xfrm>
            <a:off x="3668340" y="4217555"/>
            <a:ext cx="1051560" cy="1322333"/>
          </a:xfrm>
          <a:prstGeom prst="rect">
            <a:avLst/>
          </a:prstGeom>
        </p:spPr>
      </p:pic>
      <p:pic>
        <p:nvPicPr>
          <p:cNvPr id="9" name="Picture 8"/>
          <p:cNvPicPr>
            <a:picLocks noChangeAspect="1"/>
          </p:cNvPicPr>
          <p:nvPr/>
        </p:nvPicPr>
        <p:blipFill rotWithShape="1">
          <a:blip r:embed="rId10">
            <a:extLst>
              <a:ext uri="{28A0092B-C50C-407E-A947-70E740481C1C}">
                <a14:useLocalDpi xmlns:a14="http://schemas.microsoft.com/office/drawing/2010/main" val="0"/>
              </a:ext>
            </a:extLst>
          </a:blip>
          <a:srcRect l="16500" t="8065" r="6598" b="1920"/>
          <a:stretch/>
        </p:blipFill>
        <p:spPr>
          <a:xfrm>
            <a:off x="6084594" y="1273452"/>
            <a:ext cx="1049574" cy="1325880"/>
          </a:xfrm>
          <a:prstGeom prst="rect">
            <a:avLst/>
          </a:prstGeom>
        </p:spPr>
      </p:pic>
      <p:pic>
        <p:nvPicPr>
          <p:cNvPr id="17" name="Picture 7" descr="http://luckslab.younglucks.com/wp-content/uploads/2013/10/nih.png"/>
          <p:cNvPicPr>
            <a:picLocks noChangeAspect="1" noChangeArrowheads="1"/>
          </p:cNvPicPr>
          <p:nvPr/>
        </p:nvPicPr>
        <p:blipFill>
          <a:blip r:embed="rId11">
            <a:extLst>
              <a:ext uri="{28A0092B-C50C-407E-A947-70E740481C1C}">
                <a14:useLocalDpi xmlns:a14="http://schemas.microsoft.com/office/drawing/2010/main"/>
              </a:ext>
            </a:extLst>
          </a:blip>
          <a:srcRect/>
          <a:stretch>
            <a:fillRect/>
          </a:stretch>
        </p:blipFill>
        <p:spPr bwMode="auto">
          <a:xfrm>
            <a:off x="366085" y="4606071"/>
            <a:ext cx="3088323" cy="97872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0" descr="http://www.air.cee.vt.edu/images/prussin.jpg"/>
          <p:cNvPicPr>
            <a:picLocks noChangeAspect="1" noChangeArrowheads="1"/>
          </p:cNvPicPr>
          <p:nvPr/>
        </p:nvPicPr>
        <p:blipFill>
          <a:blip r:embed="rId12">
            <a:extLst>
              <a:ext uri="{28A0092B-C50C-407E-A947-70E740481C1C}">
                <a14:useLocalDpi xmlns:a14="http://schemas.microsoft.com/office/drawing/2010/main"/>
              </a:ext>
            </a:extLst>
          </a:blip>
          <a:srcRect/>
          <a:stretch>
            <a:fillRect/>
          </a:stretch>
        </p:blipFill>
        <p:spPr bwMode="auto">
          <a:xfrm>
            <a:off x="4828380" y="2760124"/>
            <a:ext cx="1062751" cy="1328439"/>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p:cNvPicPr>
            <a:picLocks noChangeAspect="1"/>
          </p:cNvPicPr>
          <p:nvPr/>
        </p:nvPicPr>
        <p:blipFill rotWithShape="1">
          <a:blip r:embed="rId13" cstate="print">
            <a:extLst>
              <a:ext uri="{28A0092B-C50C-407E-A947-70E740481C1C}">
                <a14:useLocalDpi xmlns:a14="http://schemas.microsoft.com/office/drawing/2010/main"/>
              </a:ext>
            </a:extLst>
          </a:blip>
          <a:srcRect/>
          <a:stretch/>
        </p:blipFill>
        <p:spPr>
          <a:xfrm>
            <a:off x="3607463" y="1273452"/>
            <a:ext cx="1082499" cy="1325880"/>
          </a:xfrm>
          <a:prstGeom prst="rect">
            <a:avLst/>
          </a:prstGeom>
        </p:spPr>
      </p:pic>
      <p:pic>
        <p:nvPicPr>
          <p:cNvPr id="20" name="Picture 19"/>
          <p:cNvPicPr>
            <a:picLocks noChangeAspect="1"/>
          </p:cNvPicPr>
          <p:nvPr/>
        </p:nvPicPr>
        <p:blipFill rotWithShape="1">
          <a:blip r:embed="rId14">
            <a:extLst>
              <a:ext uri="{28A0092B-C50C-407E-A947-70E740481C1C}">
                <a14:useLocalDpi xmlns:a14="http://schemas.microsoft.com/office/drawing/2010/main" val="0"/>
              </a:ext>
            </a:extLst>
          </a:blip>
          <a:srcRect l="7126" r="13631"/>
          <a:stretch/>
        </p:blipFill>
        <p:spPr>
          <a:xfrm>
            <a:off x="4879240" y="1259008"/>
            <a:ext cx="1062117" cy="1340324"/>
          </a:xfrm>
          <a:prstGeom prst="rect">
            <a:avLst/>
          </a:prstGeom>
        </p:spPr>
      </p:pic>
      <p:pic>
        <p:nvPicPr>
          <p:cNvPr id="21" name="Picture 4" descr="Karen Kormuth"/>
          <p:cNvPicPr>
            <a:picLocks noChangeAspect="1" noChangeArrowheads="1"/>
          </p:cNvPicPr>
          <p:nvPr/>
        </p:nvPicPr>
        <p:blipFill rotWithShape="1">
          <a:blip r:embed="rId15" cstate="print">
            <a:extLst>
              <a:ext uri="{28A0092B-C50C-407E-A947-70E740481C1C}">
                <a14:useLocalDpi xmlns:a14="http://schemas.microsoft.com/office/drawing/2010/main"/>
              </a:ext>
            </a:extLst>
          </a:blip>
          <a:srcRect/>
          <a:stretch/>
        </p:blipFill>
        <p:spPr bwMode="auto">
          <a:xfrm>
            <a:off x="3626859" y="2747536"/>
            <a:ext cx="1063103" cy="1350766"/>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1"/>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6081706" y="4229929"/>
            <a:ext cx="1031498" cy="1289373"/>
          </a:xfrm>
          <a:prstGeom prst="rect">
            <a:avLst/>
          </a:prstGeom>
        </p:spPr>
      </p:pic>
      <p:pic>
        <p:nvPicPr>
          <p:cNvPr id="12" name="Picture 11"/>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7460308" y="3825178"/>
            <a:ext cx="1352745" cy="1386564"/>
          </a:xfrm>
          <a:prstGeom prst="rect">
            <a:avLst/>
          </a:prstGeom>
        </p:spPr>
      </p:pic>
      <p:sp>
        <p:nvSpPr>
          <p:cNvPr id="6" name="Footer Placeholder 5"/>
          <p:cNvSpPr>
            <a:spLocks noGrp="1"/>
          </p:cNvSpPr>
          <p:nvPr>
            <p:ph type="ftr" sz="quarter" idx="11"/>
          </p:nvPr>
        </p:nvSpPr>
        <p:spPr/>
        <p:txBody>
          <a:bodyPr/>
          <a:lstStyle/>
          <a:p>
            <a:r>
              <a:rPr lang="en-US"/>
              <a:t>Linsey Marr, Virginia Tech, March 2020</a:t>
            </a:r>
          </a:p>
        </p:txBody>
      </p:sp>
      <p:sp>
        <p:nvSpPr>
          <p:cNvPr id="10" name="Slide Number Placeholder 9"/>
          <p:cNvSpPr>
            <a:spLocks noGrp="1"/>
          </p:cNvSpPr>
          <p:nvPr>
            <p:ph type="sldNum" sz="quarter" idx="12"/>
          </p:nvPr>
        </p:nvSpPr>
        <p:spPr/>
        <p:txBody>
          <a:bodyPr/>
          <a:lstStyle/>
          <a:p>
            <a:fld id="{6AEDFF68-3D12-46F9-A371-95D68DC1FAD3}" type="slidenum">
              <a:rPr lang="en-US" smtClean="0"/>
              <a:t>50</a:t>
            </a:fld>
            <a:endParaRPr lang="en-US"/>
          </a:p>
        </p:txBody>
      </p:sp>
    </p:spTree>
    <p:extLst>
      <p:ext uri="{BB962C8B-B14F-4D97-AF65-F5344CB8AC3E}">
        <p14:creationId xmlns:p14="http://schemas.microsoft.com/office/powerpoint/2010/main" val="26418094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t>Modes of Transmission</a:t>
            </a:r>
          </a:p>
        </p:txBody>
      </p:sp>
      <p:sp>
        <p:nvSpPr>
          <p:cNvPr id="15" name="Text Box 5"/>
          <p:cNvSpPr txBox="1">
            <a:spLocks noChangeArrowheads="1"/>
          </p:cNvSpPr>
          <p:nvPr/>
        </p:nvSpPr>
        <p:spPr bwMode="auto">
          <a:xfrm>
            <a:off x="103887" y="6582976"/>
            <a:ext cx="7772400" cy="276999"/>
          </a:xfrm>
          <a:prstGeom prst="rect">
            <a:avLst/>
          </a:prstGeom>
          <a:noFill/>
          <a:ln w="9525">
            <a:noFill/>
            <a:miter lim="800000"/>
            <a:headEnd/>
            <a:tailEnd/>
          </a:ln>
        </p:spPr>
        <p:txBody>
          <a:bodyPr wrap="square" lIns="0" rIns="0">
            <a:spAutoFit/>
          </a:bodyPr>
          <a:lstStyle/>
          <a:p>
            <a:pPr>
              <a:spcBef>
                <a:spcPct val="50000"/>
              </a:spcBef>
            </a:pPr>
            <a:r>
              <a:rPr lang="en-US" altLang="zh-CN" sz="1200" dirty="0">
                <a:solidFill>
                  <a:schemeClr val="bg1">
                    <a:lumMod val="50000"/>
                  </a:schemeClr>
                </a:solidFill>
              </a:rPr>
              <a:t>http://www.phac-aspc.gc.ca/cpip-pclcpi/annf/v2-eng.php</a:t>
            </a:r>
          </a:p>
        </p:txBody>
      </p:sp>
      <p:grpSp>
        <p:nvGrpSpPr>
          <p:cNvPr id="16" name="Group 15"/>
          <p:cNvGrpSpPr/>
          <p:nvPr/>
        </p:nvGrpSpPr>
        <p:grpSpPr>
          <a:xfrm>
            <a:off x="2005131" y="1295196"/>
            <a:ext cx="2149285" cy="2386808"/>
            <a:chOff x="205407" y="2598313"/>
            <a:chExt cx="2149285" cy="2386808"/>
          </a:xfrm>
        </p:grpSpPr>
        <p:pic>
          <p:nvPicPr>
            <p:cNvPr id="17" name="Picture 3"/>
            <p:cNvPicPr>
              <a:picLocks noChangeAspect="1" noChangeArrowheads="1"/>
            </p:cNvPicPr>
            <p:nvPr/>
          </p:nvPicPr>
          <p:blipFill>
            <a:blip r:embed="rId2" cstate="print">
              <a:duotone>
                <a:prstClr val="black"/>
                <a:schemeClr val="tx2">
                  <a:tint val="45000"/>
                  <a:satMod val="400000"/>
                </a:schemeClr>
              </a:duotone>
            </a:blip>
            <a:srcRect/>
            <a:stretch>
              <a:fillRect/>
            </a:stretch>
          </p:blipFill>
          <p:spPr bwMode="auto">
            <a:xfrm>
              <a:off x="592943" y="2598313"/>
              <a:ext cx="1143785" cy="1893808"/>
            </a:xfrm>
            <a:prstGeom prst="rect">
              <a:avLst/>
            </a:prstGeom>
            <a:noFill/>
            <a:ln w="9525">
              <a:noFill/>
              <a:miter lim="800000"/>
              <a:headEnd/>
              <a:tailEnd/>
            </a:ln>
          </p:spPr>
        </p:pic>
        <p:sp>
          <p:nvSpPr>
            <p:cNvPr id="18" name="TextBox 17"/>
            <p:cNvSpPr txBox="1"/>
            <p:nvPr/>
          </p:nvSpPr>
          <p:spPr>
            <a:xfrm>
              <a:off x="205407" y="4523456"/>
              <a:ext cx="2149285" cy="461665"/>
            </a:xfrm>
            <a:prstGeom prst="rect">
              <a:avLst/>
            </a:prstGeom>
            <a:noFill/>
          </p:spPr>
          <p:txBody>
            <a:bodyPr wrap="square" rtlCol="0">
              <a:spAutoFit/>
            </a:bodyPr>
            <a:lstStyle/>
            <a:p>
              <a:r>
                <a:rPr lang="en-US" sz="2400" dirty="0">
                  <a:latin typeface="Arial" pitchFamily="34" charset="0"/>
                  <a:cs typeface="Arial" pitchFamily="34" charset="0"/>
                </a:rPr>
                <a:t>direct contact</a:t>
              </a:r>
            </a:p>
          </p:txBody>
        </p:sp>
      </p:grpSp>
      <p:grpSp>
        <p:nvGrpSpPr>
          <p:cNvPr id="19" name="Group 18"/>
          <p:cNvGrpSpPr/>
          <p:nvPr/>
        </p:nvGrpSpPr>
        <p:grpSpPr>
          <a:xfrm>
            <a:off x="4944650" y="1561941"/>
            <a:ext cx="2457921" cy="2120063"/>
            <a:chOff x="2343672" y="2456402"/>
            <a:chExt cx="2457921" cy="2120063"/>
          </a:xfrm>
        </p:grpSpPr>
        <p:pic>
          <p:nvPicPr>
            <p:cNvPr id="20" name="Picture 4"/>
            <p:cNvPicPr>
              <a:picLocks noChangeAspect="1" noChangeArrowheads="1"/>
            </p:cNvPicPr>
            <p:nvPr/>
          </p:nvPicPr>
          <p:blipFill>
            <a:blip r:embed="rId3" cstate="print">
              <a:duotone>
                <a:prstClr val="black"/>
                <a:schemeClr val="accent2">
                  <a:tint val="45000"/>
                  <a:satMod val="400000"/>
                </a:schemeClr>
              </a:duotone>
            </a:blip>
            <a:srcRect/>
            <a:stretch>
              <a:fillRect/>
            </a:stretch>
          </p:blipFill>
          <p:spPr bwMode="auto">
            <a:xfrm>
              <a:off x="2409523" y="2456402"/>
              <a:ext cx="2112275" cy="1658398"/>
            </a:xfrm>
            <a:prstGeom prst="rect">
              <a:avLst/>
            </a:prstGeom>
            <a:noFill/>
            <a:ln w="9525">
              <a:noFill/>
              <a:miter lim="800000"/>
              <a:headEnd/>
              <a:tailEnd/>
            </a:ln>
          </p:spPr>
        </p:pic>
        <p:sp>
          <p:nvSpPr>
            <p:cNvPr id="21" name="TextBox 20"/>
            <p:cNvSpPr txBox="1"/>
            <p:nvPr/>
          </p:nvSpPr>
          <p:spPr>
            <a:xfrm>
              <a:off x="2343672" y="4114800"/>
              <a:ext cx="2457921" cy="461665"/>
            </a:xfrm>
            <a:prstGeom prst="rect">
              <a:avLst/>
            </a:prstGeom>
            <a:noFill/>
          </p:spPr>
          <p:txBody>
            <a:bodyPr wrap="square" rtlCol="0">
              <a:spAutoFit/>
            </a:bodyPr>
            <a:lstStyle/>
            <a:p>
              <a:r>
                <a:rPr lang="en-US" sz="2400" dirty="0">
                  <a:latin typeface="Arial" pitchFamily="34" charset="0"/>
                  <a:cs typeface="Arial" pitchFamily="34" charset="0"/>
                </a:rPr>
                <a:t>indirect contact</a:t>
              </a:r>
            </a:p>
          </p:txBody>
        </p:sp>
      </p:grpSp>
      <p:grpSp>
        <p:nvGrpSpPr>
          <p:cNvPr id="22" name="Group 21"/>
          <p:cNvGrpSpPr/>
          <p:nvPr/>
        </p:nvGrpSpPr>
        <p:grpSpPr>
          <a:xfrm>
            <a:off x="1971332" y="3903518"/>
            <a:ext cx="2253096" cy="2536231"/>
            <a:chOff x="3876997" y="2663824"/>
            <a:chExt cx="2253096" cy="2536231"/>
          </a:xfrm>
        </p:grpSpPr>
        <p:pic>
          <p:nvPicPr>
            <p:cNvPr id="23" name="Picture 1"/>
            <p:cNvPicPr>
              <a:picLocks noChangeAspect="1" noChangeArrowheads="1"/>
            </p:cNvPicPr>
            <p:nvPr/>
          </p:nvPicPr>
          <p:blipFill>
            <a:blip r:embed="rId4" cstate="print">
              <a:duotone>
                <a:prstClr val="black"/>
                <a:schemeClr val="accent3">
                  <a:tint val="45000"/>
                  <a:satMod val="400000"/>
                </a:schemeClr>
              </a:duotone>
            </a:blip>
            <a:srcRect/>
            <a:stretch>
              <a:fillRect/>
            </a:stretch>
          </p:blipFill>
          <p:spPr bwMode="auto">
            <a:xfrm>
              <a:off x="3876997" y="2663824"/>
              <a:ext cx="2150505" cy="2002922"/>
            </a:xfrm>
            <a:prstGeom prst="rect">
              <a:avLst/>
            </a:prstGeom>
            <a:noFill/>
            <a:ln w="9525">
              <a:noFill/>
              <a:miter lim="800000"/>
              <a:headEnd/>
              <a:tailEnd/>
            </a:ln>
          </p:spPr>
        </p:pic>
        <p:sp>
          <p:nvSpPr>
            <p:cNvPr id="24" name="TextBox 23"/>
            <p:cNvSpPr txBox="1"/>
            <p:nvPr/>
          </p:nvSpPr>
          <p:spPr>
            <a:xfrm>
              <a:off x="3992212" y="4738390"/>
              <a:ext cx="2137881" cy="461665"/>
            </a:xfrm>
            <a:prstGeom prst="rect">
              <a:avLst/>
            </a:prstGeom>
            <a:noFill/>
          </p:spPr>
          <p:txBody>
            <a:bodyPr wrap="square" rtlCol="0">
              <a:spAutoFit/>
            </a:bodyPr>
            <a:lstStyle/>
            <a:p>
              <a:r>
                <a:rPr lang="en-US" sz="2400" dirty="0">
                  <a:latin typeface="Arial" pitchFamily="34" charset="0"/>
                  <a:cs typeface="Arial" pitchFamily="34" charset="0"/>
                </a:rPr>
                <a:t>large droplets</a:t>
              </a:r>
            </a:p>
          </p:txBody>
        </p:sp>
      </p:grpSp>
      <p:grpSp>
        <p:nvGrpSpPr>
          <p:cNvPr id="25" name="Group 24"/>
          <p:cNvGrpSpPr/>
          <p:nvPr/>
        </p:nvGrpSpPr>
        <p:grpSpPr>
          <a:xfrm>
            <a:off x="5100914" y="3904132"/>
            <a:ext cx="2053473" cy="2477828"/>
            <a:chOff x="6555163" y="2608176"/>
            <a:chExt cx="2053473" cy="2477828"/>
          </a:xfrm>
        </p:grpSpPr>
        <p:pic>
          <p:nvPicPr>
            <p:cNvPr id="26" name="Picture 2"/>
            <p:cNvPicPr>
              <a:picLocks noChangeAspect="1" noChangeArrowheads="1"/>
            </p:cNvPicPr>
            <p:nvPr/>
          </p:nvPicPr>
          <p:blipFill>
            <a:blip r:embed="rId5" cstate="print">
              <a:duotone>
                <a:prstClr val="black"/>
                <a:schemeClr val="accent5">
                  <a:tint val="45000"/>
                  <a:satMod val="400000"/>
                </a:schemeClr>
              </a:duotone>
            </a:blip>
            <a:srcRect/>
            <a:stretch>
              <a:fillRect/>
            </a:stretch>
          </p:blipFill>
          <p:spPr bwMode="auto">
            <a:xfrm>
              <a:off x="6555163" y="2608176"/>
              <a:ext cx="2053473" cy="1990611"/>
            </a:xfrm>
            <a:prstGeom prst="rect">
              <a:avLst/>
            </a:prstGeom>
            <a:noFill/>
            <a:ln w="9525">
              <a:noFill/>
              <a:miter lim="800000"/>
              <a:headEnd/>
              <a:tailEnd/>
            </a:ln>
          </p:spPr>
        </p:pic>
        <p:sp>
          <p:nvSpPr>
            <p:cNvPr id="27" name="TextBox 26"/>
            <p:cNvSpPr txBox="1"/>
            <p:nvPr/>
          </p:nvSpPr>
          <p:spPr>
            <a:xfrm>
              <a:off x="7004877" y="4624339"/>
              <a:ext cx="1377668" cy="461665"/>
            </a:xfrm>
            <a:prstGeom prst="rect">
              <a:avLst/>
            </a:prstGeom>
            <a:noFill/>
          </p:spPr>
          <p:txBody>
            <a:bodyPr wrap="square" lIns="0" rIns="0" rtlCol="0">
              <a:spAutoFit/>
            </a:bodyPr>
            <a:lstStyle/>
            <a:p>
              <a:r>
                <a:rPr lang="en-US" sz="2400" dirty="0">
                  <a:latin typeface="Arial" pitchFamily="34" charset="0"/>
                  <a:cs typeface="Arial" pitchFamily="34" charset="0"/>
                </a:rPr>
                <a:t>aerosols</a:t>
              </a:r>
            </a:p>
          </p:txBody>
        </p:sp>
      </p:grpSp>
      <p:sp>
        <p:nvSpPr>
          <p:cNvPr id="2" name="Footer Placeholder 1"/>
          <p:cNvSpPr>
            <a:spLocks noGrp="1"/>
          </p:cNvSpPr>
          <p:nvPr>
            <p:ph type="ftr" sz="quarter" idx="11"/>
          </p:nvPr>
        </p:nvSpPr>
        <p:spPr/>
        <p:txBody>
          <a:bodyPr/>
          <a:lstStyle/>
          <a:p>
            <a:r>
              <a:rPr lang="en-US" dirty="0"/>
              <a:t>Linsey Marr, Virginia Tech, March 2020</a:t>
            </a:r>
          </a:p>
        </p:txBody>
      </p:sp>
      <p:sp>
        <p:nvSpPr>
          <p:cNvPr id="4" name="Slide Number Placeholder 3"/>
          <p:cNvSpPr>
            <a:spLocks noGrp="1"/>
          </p:cNvSpPr>
          <p:nvPr>
            <p:ph type="sldNum" sz="quarter" idx="12"/>
          </p:nvPr>
        </p:nvSpPr>
        <p:spPr/>
        <p:txBody>
          <a:bodyPr/>
          <a:lstStyle/>
          <a:p>
            <a:fld id="{6AEDFF68-3D12-46F9-A371-95D68DC1FAD3}" type="slidenum">
              <a:rPr lang="en-US" smtClean="0"/>
              <a:t>6</a:t>
            </a:fld>
            <a:endParaRPr lang="en-US"/>
          </a:p>
        </p:txBody>
      </p:sp>
      <p:sp>
        <p:nvSpPr>
          <p:cNvPr id="28" name="TextBox 27"/>
          <p:cNvSpPr txBox="1"/>
          <p:nvPr/>
        </p:nvSpPr>
        <p:spPr>
          <a:xfrm>
            <a:off x="0" y="4165111"/>
            <a:ext cx="1998865" cy="1477328"/>
          </a:xfrm>
          <a:prstGeom prst="rect">
            <a:avLst/>
          </a:prstGeom>
          <a:noFill/>
        </p:spPr>
        <p:txBody>
          <a:bodyPr wrap="square" rtlCol="0">
            <a:spAutoFit/>
          </a:bodyPr>
          <a:lstStyle/>
          <a:p>
            <a:r>
              <a:rPr lang="en-US" dirty="0"/>
              <a:t>Defined by medical community as &gt;5 </a:t>
            </a:r>
            <a:r>
              <a:rPr lang="en-US" dirty="0">
                <a:sym typeface="Symbol" panose="05050102010706020507" pitchFamily="18" charset="2"/>
              </a:rPr>
              <a:t>m and happening at close-range only (&lt;2 m)</a:t>
            </a:r>
            <a:endParaRPr lang="en-US" dirty="0"/>
          </a:p>
        </p:txBody>
      </p:sp>
      <p:sp>
        <p:nvSpPr>
          <p:cNvPr id="29" name="TextBox 28"/>
          <p:cNvSpPr txBox="1"/>
          <p:nvPr/>
        </p:nvSpPr>
        <p:spPr>
          <a:xfrm>
            <a:off x="7154387" y="4165111"/>
            <a:ext cx="1998865" cy="1477328"/>
          </a:xfrm>
          <a:prstGeom prst="rect">
            <a:avLst/>
          </a:prstGeom>
          <a:noFill/>
        </p:spPr>
        <p:txBody>
          <a:bodyPr wrap="square" rtlCol="0">
            <a:spAutoFit/>
          </a:bodyPr>
          <a:lstStyle/>
          <a:p>
            <a:r>
              <a:rPr lang="en-US" dirty="0"/>
              <a:t>Defined by medical community as &lt;5 </a:t>
            </a:r>
            <a:r>
              <a:rPr lang="en-US" dirty="0">
                <a:sym typeface="Symbol" panose="05050102010706020507" pitchFamily="18" charset="2"/>
              </a:rPr>
              <a:t>m and happening at long-range only (&gt;2 m)</a:t>
            </a:r>
            <a:endParaRPr lang="en-US" dirty="0"/>
          </a:p>
        </p:txBody>
      </p:sp>
    </p:spTree>
    <p:extLst>
      <p:ext uri="{BB962C8B-B14F-4D97-AF65-F5344CB8AC3E}">
        <p14:creationId xmlns:p14="http://schemas.microsoft.com/office/powerpoint/2010/main" val="195622842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Reality is More Complicated</a:t>
            </a:r>
          </a:p>
        </p:txBody>
      </p:sp>
      <p:sp>
        <p:nvSpPr>
          <p:cNvPr id="4" name="Footer Placeholder 3"/>
          <p:cNvSpPr>
            <a:spLocks noGrp="1"/>
          </p:cNvSpPr>
          <p:nvPr>
            <p:ph type="ftr" sz="quarter" idx="11"/>
          </p:nvPr>
        </p:nvSpPr>
        <p:spPr/>
        <p:txBody>
          <a:bodyPr/>
          <a:lstStyle/>
          <a:p>
            <a:r>
              <a:rPr lang="en-US"/>
              <a:t>Linsey Marr, Virginia Tech, March 2020</a:t>
            </a:r>
          </a:p>
        </p:txBody>
      </p:sp>
      <p:sp>
        <p:nvSpPr>
          <p:cNvPr id="5" name="Slide Number Placeholder 4"/>
          <p:cNvSpPr>
            <a:spLocks noGrp="1"/>
          </p:cNvSpPr>
          <p:nvPr>
            <p:ph type="sldNum" sz="quarter" idx="12"/>
          </p:nvPr>
        </p:nvSpPr>
        <p:spPr/>
        <p:txBody>
          <a:bodyPr/>
          <a:lstStyle/>
          <a:p>
            <a:fld id="{6AEDFF68-3D12-46F9-A371-95D68DC1FAD3}" type="slidenum">
              <a:rPr lang="en-US" smtClean="0"/>
              <a:t>7</a:t>
            </a:fld>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4301" y="1238800"/>
            <a:ext cx="7320767" cy="5119194"/>
          </a:xfrm>
          <a:prstGeom prst="rect">
            <a:avLst/>
          </a:prstGeom>
        </p:spPr>
      </p:pic>
      <p:sp>
        <p:nvSpPr>
          <p:cNvPr id="7" name="Text Box 5"/>
          <p:cNvSpPr txBox="1">
            <a:spLocks noChangeArrowheads="1"/>
          </p:cNvSpPr>
          <p:nvPr/>
        </p:nvSpPr>
        <p:spPr bwMode="auto">
          <a:xfrm>
            <a:off x="103887" y="6582976"/>
            <a:ext cx="7772400" cy="276999"/>
          </a:xfrm>
          <a:prstGeom prst="rect">
            <a:avLst/>
          </a:prstGeom>
          <a:noFill/>
          <a:ln w="9525">
            <a:noFill/>
            <a:miter lim="800000"/>
            <a:headEnd/>
            <a:tailEnd/>
          </a:ln>
        </p:spPr>
        <p:txBody>
          <a:bodyPr wrap="square" lIns="0" rIns="0">
            <a:spAutoFit/>
          </a:bodyPr>
          <a:lstStyle/>
          <a:p>
            <a:pPr>
              <a:spcBef>
                <a:spcPct val="50000"/>
              </a:spcBef>
            </a:pPr>
            <a:r>
              <a:rPr lang="en-US" altLang="zh-CN" sz="1200" dirty="0" err="1">
                <a:solidFill>
                  <a:schemeClr val="bg1">
                    <a:lumMod val="50000"/>
                  </a:schemeClr>
                </a:solidFill>
              </a:rPr>
              <a:t>Tellier</a:t>
            </a:r>
            <a:r>
              <a:rPr lang="en-US" altLang="zh-CN" sz="1200" dirty="0">
                <a:solidFill>
                  <a:schemeClr val="bg1">
                    <a:lumMod val="50000"/>
                  </a:schemeClr>
                </a:solidFill>
              </a:rPr>
              <a:t> et al., 2019,</a:t>
            </a:r>
            <a:r>
              <a:rPr lang="en-US" altLang="zh-CN" sz="1200" i="1" dirty="0">
                <a:solidFill>
                  <a:schemeClr val="bg1">
                    <a:lumMod val="50000"/>
                  </a:schemeClr>
                </a:solidFill>
              </a:rPr>
              <a:t> BMC Infect. Dis</a:t>
            </a:r>
            <a:r>
              <a:rPr lang="en-US" altLang="zh-CN" sz="1200" dirty="0">
                <a:solidFill>
                  <a:schemeClr val="bg1">
                    <a:lumMod val="50000"/>
                  </a:schemeClr>
                </a:solidFill>
              </a:rPr>
              <a:t>, https://bmcinfectdis.biomedcentral.com/articles/10.1186/s12879-019-3707-y</a:t>
            </a:r>
          </a:p>
        </p:txBody>
      </p:sp>
    </p:spTree>
    <p:extLst>
      <p:ext uri="{BB962C8B-B14F-4D97-AF65-F5344CB8AC3E}">
        <p14:creationId xmlns:p14="http://schemas.microsoft.com/office/powerpoint/2010/main" val="3116804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a:t>Linsey Marr, Virginia Tech, March 2020</a:t>
            </a:r>
          </a:p>
        </p:txBody>
      </p:sp>
      <p:sp>
        <p:nvSpPr>
          <p:cNvPr id="5" name="Slide Number Placeholder 4"/>
          <p:cNvSpPr>
            <a:spLocks noGrp="1"/>
          </p:cNvSpPr>
          <p:nvPr>
            <p:ph type="sldNum" sz="quarter" idx="12"/>
          </p:nvPr>
        </p:nvSpPr>
        <p:spPr/>
        <p:txBody>
          <a:bodyPr/>
          <a:lstStyle/>
          <a:p>
            <a:fld id="{6AEDFF68-3D12-46F9-A371-95D68DC1FAD3}" type="slidenum">
              <a:rPr lang="en-US" smtClean="0"/>
              <a:t>8</a:t>
            </a:fld>
            <a:endParaRPr lang="en-US"/>
          </a:p>
        </p:txBody>
      </p:sp>
      <p:sp>
        <p:nvSpPr>
          <p:cNvPr id="2" name="Title 1"/>
          <p:cNvSpPr>
            <a:spLocks noGrp="1"/>
          </p:cNvSpPr>
          <p:nvPr>
            <p:ph type="title" idx="4294967295"/>
          </p:nvPr>
        </p:nvSpPr>
        <p:spPr>
          <a:xfrm>
            <a:off x="739035" y="601250"/>
            <a:ext cx="7954028" cy="3820438"/>
          </a:xfrm>
        </p:spPr>
        <p:txBody>
          <a:bodyPr>
            <a:normAutofit/>
          </a:bodyPr>
          <a:lstStyle/>
          <a:p>
            <a:r>
              <a:rPr lang="en-US" dirty="0">
                <a:solidFill>
                  <a:schemeClr val="bg1"/>
                </a:solidFill>
              </a:rPr>
              <a:t>Droplets that are expelled into air can be inhaled, land on people’s mucus membranes, or deposit onto surfaces, where someone can touch them or they can be </a:t>
            </a:r>
            <a:r>
              <a:rPr lang="en-US" dirty="0" err="1">
                <a:solidFill>
                  <a:schemeClr val="bg1"/>
                </a:solidFill>
              </a:rPr>
              <a:t>resuspended</a:t>
            </a:r>
            <a:r>
              <a:rPr lang="en-US" dirty="0">
                <a:solidFill>
                  <a:schemeClr val="bg1"/>
                </a:solidFill>
              </a:rPr>
              <a:t> into air.</a:t>
            </a:r>
          </a:p>
        </p:txBody>
      </p:sp>
      <p:sp>
        <p:nvSpPr>
          <p:cNvPr id="6" name="Title 1"/>
          <p:cNvSpPr txBox="1">
            <a:spLocks/>
          </p:cNvSpPr>
          <p:nvPr/>
        </p:nvSpPr>
        <p:spPr>
          <a:xfrm>
            <a:off x="739035" y="4178694"/>
            <a:ext cx="7954028" cy="217765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solidFill>
                  <a:schemeClr val="bg1"/>
                </a:solidFill>
              </a:rPr>
              <a:t>What size are these droplets?</a:t>
            </a:r>
          </a:p>
        </p:txBody>
      </p:sp>
    </p:spTree>
    <p:extLst>
      <p:ext uri="{BB962C8B-B14F-4D97-AF65-F5344CB8AC3E}">
        <p14:creationId xmlns:p14="http://schemas.microsoft.com/office/powerpoint/2010/main" val="35883604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Size Distributions: Breathing</a:t>
            </a:r>
          </a:p>
        </p:txBody>
      </p:sp>
      <p:sp>
        <p:nvSpPr>
          <p:cNvPr id="4" name="Footer Placeholder 3"/>
          <p:cNvSpPr>
            <a:spLocks noGrp="1"/>
          </p:cNvSpPr>
          <p:nvPr>
            <p:ph type="ftr" sz="quarter" idx="11"/>
          </p:nvPr>
        </p:nvSpPr>
        <p:spPr/>
        <p:txBody>
          <a:bodyPr/>
          <a:lstStyle/>
          <a:p>
            <a:r>
              <a:rPr lang="en-US"/>
              <a:t>Linsey Marr, Virginia Tech, March 2020</a:t>
            </a:r>
          </a:p>
        </p:txBody>
      </p:sp>
      <p:sp>
        <p:nvSpPr>
          <p:cNvPr id="6" name="Slide Number Placeholder 5"/>
          <p:cNvSpPr>
            <a:spLocks noGrp="1"/>
          </p:cNvSpPr>
          <p:nvPr>
            <p:ph type="sldNum" sz="quarter" idx="12"/>
          </p:nvPr>
        </p:nvSpPr>
        <p:spPr/>
        <p:txBody>
          <a:bodyPr/>
          <a:lstStyle/>
          <a:p>
            <a:fld id="{6AEDFF68-3D12-46F9-A371-95D68DC1FAD3}" type="slidenum">
              <a:rPr lang="en-US" smtClean="0"/>
              <a:t>9</a:t>
            </a:fld>
            <a:endParaRPr lang="en-US"/>
          </a:p>
        </p:txBody>
      </p:sp>
      <p:sp>
        <p:nvSpPr>
          <p:cNvPr id="8" name="Text Box 5"/>
          <p:cNvSpPr txBox="1">
            <a:spLocks noChangeArrowheads="1"/>
          </p:cNvSpPr>
          <p:nvPr/>
        </p:nvSpPr>
        <p:spPr bwMode="auto">
          <a:xfrm>
            <a:off x="103887" y="6582976"/>
            <a:ext cx="7772400" cy="276999"/>
          </a:xfrm>
          <a:prstGeom prst="rect">
            <a:avLst/>
          </a:prstGeom>
          <a:noFill/>
          <a:ln w="9525">
            <a:noFill/>
            <a:miter lim="800000"/>
            <a:headEnd/>
            <a:tailEnd/>
          </a:ln>
        </p:spPr>
        <p:txBody>
          <a:bodyPr wrap="square" lIns="0" rIns="0">
            <a:spAutoFit/>
          </a:bodyPr>
          <a:lstStyle/>
          <a:p>
            <a:pPr>
              <a:spcBef>
                <a:spcPct val="50000"/>
              </a:spcBef>
            </a:pPr>
            <a:r>
              <a:rPr lang="en-US" altLang="zh-CN" sz="1200" dirty="0">
                <a:solidFill>
                  <a:schemeClr val="bg1">
                    <a:lumMod val="50000"/>
                  </a:schemeClr>
                </a:solidFill>
              </a:rPr>
              <a:t>Johnson et al., 2011,</a:t>
            </a:r>
            <a:r>
              <a:rPr lang="en-US" altLang="zh-CN" sz="1200" i="1" dirty="0">
                <a:solidFill>
                  <a:schemeClr val="bg1">
                    <a:lumMod val="50000"/>
                  </a:schemeClr>
                </a:solidFill>
              </a:rPr>
              <a:t> J. Aerosol Sci.</a:t>
            </a:r>
            <a:r>
              <a:rPr lang="en-US" altLang="zh-CN" sz="1200" dirty="0">
                <a:solidFill>
                  <a:schemeClr val="bg1">
                    <a:lumMod val="50000"/>
                  </a:schemeClr>
                </a:solidFill>
              </a:rPr>
              <a:t>, https://www.sciencedirect.com/science/article/pii/S0021850211001200</a:t>
            </a:r>
          </a:p>
        </p:txBody>
      </p:sp>
      <p:pic>
        <p:nvPicPr>
          <p:cNvPr id="9" name="Picture 8"/>
          <p:cNvPicPr>
            <a:picLocks noChangeAspect="1"/>
          </p:cNvPicPr>
          <p:nvPr/>
        </p:nvPicPr>
        <p:blipFill>
          <a:blip r:embed="rId2"/>
          <a:stretch>
            <a:fillRect/>
          </a:stretch>
        </p:blipFill>
        <p:spPr>
          <a:xfrm>
            <a:off x="71093" y="2170579"/>
            <a:ext cx="380831" cy="2090145"/>
          </a:xfrm>
          <a:prstGeom prst="rect">
            <a:avLst/>
          </a:prstGeom>
        </p:spPr>
      </p:pic>
      <p:sp>
        <p:nvSpPr>
          <p:cNvPr id="10" name="TextBox 9"/>
          <p:cNvSpPr txBox="1"/>
          <p:nvPr/>
        </p:nvSpPr>
        <p:spPr>
          <a:xfrm>
            <a:off x="3845490" y="5627986"/>
            <a:ext cx="1998865" cy="369332"/>
          </a:xfrm>
          <a:prstGeom prst="rect">
            <a:avLst/>
          </a:prstGeom>
          <a:noFill/>
        </p:spPr>
        <p:txBody>
          <a:bodyPr wrap="square" rtlCol="0">
            <a:spAutoFit/>
          </a:bodyPr>
          <a:lstStyle/>
          <a:p>
            <a:r>
              <a:rPr lang="en-US" b="1" dirty="0">
                <a:latin typeface="Times New Roman" panose="02020603050405020304" pitchFamily="18" charset="0"/>
                <a:cs typeface="Times New Roman" panose="02020603050405020304" pitchFamily="18" charset="0"/>
              </a:rPr>
              <a:t>Diameter (</a:t>
            </a:r>
            <a:r>
              <a:rPr lang="en-US" b="1" dirty="0">
                <a:latin typeface="Symbol" panose="05050102010706020507" pitchFamily="18" charset="2"/>
                <a:cs typeface="Times New Roman" panose="02020603050405020304" pitchFamily="18" charset="0"/>
              </a:rPr>
              <a:t>m</a:t>
            </a:r>
            <a:r>
              <a:rPr lang="en-US" b="1" dirty="0">
                <a:latin typeface="Times New Roman" panose="02020603050405020304" pitchFamily="18" charset="0"/>
                <a:cs typeface="Times New Roman" panose="02020603050405020304" pitchFamily="18" charset="0"/>
              </a:rPr>
              <a:t>m)</a:t>
            </a:r>
          </a:p>
        </p:txBody>
      </p:sp>
      <p:sp>
        <p:nvSpPr>
          <p:cNvPr id="11" name="TextBox 10"/>
          <p:cNvSpPr txBox="1"/>
          <p:nvPr/>
        </p:nvSpPr>
        <p:spPr>
          <a:xfrm>
            <a:off x="828806" y="5335102"/>
            <a:ext cx="7954963" cy="338554"/>
          </a:xfrm>
          <a:prstGeom prst="rect">
            <a:avLst/>
          </a:prstGeom>
          <a:noFill/>
        </p:spPr>
        <p:txBody>
          <a:bodyPr wrap="square" rtlCol="0">
            <a:spAutoFit/>
          </a:bodyPr>
          <a:lstStyle/>
          <a:p>
            <a:r>
              <a:rPr lang="en-US" sz="1600" dirty="0">
                <a:latin typeface="Times New Roman" panose="02020603050405020304" pitchFamily="18" charset="0"/>
                <a:cs typeface="Times New Roman" panose="02020603050405020304" pitchFamily="18" charset="0"/>
              </a:rPr>
              <a:t>0.1                                          1                                                 10                                           100</a:t>
            </a:r>
          </a:p>
        </p:txBody>
      </p:sp>
      <p:pic>
        <p:nvPicPr>
          <p:cNvPr id="5" name="Picture 4"/>
          <p:cNvPicPr>
            <a:picLocks noChangeAspect="1"/>
          </p:cNvPicPr>
          <p:nvPr/>
        </p:nvPicPr>
        <p:blipFill>
          <a:blip r:embed="rId3"/>
          <a:stretch>
            <a:fillRect/>
          </a:stretch>
        </p:blipFill>
        <p:spPr>
          <a:xfrm>
            <a:off x="451923" y="1766025"/>
            <a:ext cx="8063427" cy="3578652"/>
          </a:xfrm>
          <a:prstGeom prst="rect">
            <a:avLst/>
          </a:prstGeom>
        </p:spPr>
      </p:pic>
      <p:sp>
        <p:nvSpPr>
          <p:cNvPr id="12" name="TextBox 11"/>
          <p:cNvSpPr txBox="1"/>
          <p:nvPr/>
        </p:nvSpPr>
        <p:spPr>
          <a:xfrm>
            <a:off x="6827520" y="1317149"/>
            <a:ext cx="2179320" cy="120032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dirty="0"/>
              <a:t>Measured by aerodynamic particle sizer over the range 0.3-20 </a:t>
            </a:r>
            <a:r>
              <a:rPr lang="en-US" dirty="0">
                <a:sym typeface="Symbol" panose="05050102010706020507" pitchFamily="18" charset="2"/>
              </a:rPr>
              <a:t>m</a:t>
            </a:r>
            <a:r>
              <a:rPr lang="en-US" dirty="0"/>
              <a:t> </a:t>
            </a:r>
          </a:p>
        </p:txBody>
      </p:sp>
    </p:spTree>
    <p:extLst>
      <p:ext uri="{BB962C8B-B14F-4D97-AF65-F5344CB8AC3E}">
        <p14:creationId xmlns:p14="http://schemas.microsoft.com/office/powerpoint/2010/main" val="78884180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1_Office Theme">
  <a:themeElements>
    <a:clrScheme name="VT Color Theme">
      <a:dk1>
        <a:srgbClr val="6C1035"/>
      </a:dk1>
      <a:lt1>
        <a:srgbClr val="FFFFFF"/>
      </a:lt1>
      <a:dk2>
        <a:srgbClr val="A7A7A7"/>
      </a:dk2>
      <a:lt2>
        <a:srgbClr val="535353"/>
      </a:lt2>
      <a:accent1>
        <a:srgbClr val="6C1035"/>
      </a:accent1>
      <a:accent2>
        <a:srgbClr val="E57631"/>
      </a:accent2>
      <a:accent3>
        <a:srgbClr val="A5A5A5"/>
      </a:accent3>
      <a:accent4>
        <a:srgbClr val="417C79"/>
      </a:accent4>
      <a:accent5>
        <a:srgbClr val="E5E1EF"/>
      </a:accent5>
      <a:accent6>
        <a:srgbClr val="003C71"/>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12700">
          <a:miter lim="400000"/>
        </a:ln>
        <a:extLst>
          <a:ext uri="{C572A759-6A51-4108-AA02-DFA0A04FC94B}">
            <ma14:wrappingTextBoxFlag xmlns:ma14="http://schemas.microsoft.com/office/mac/drawingml/2011/main" xmlns="" val="1"/>
          </a:ext>
        </a:extLst>
      </a:spPr>
      <a:bodyPr lIns="45719" rIns="45719">
        <a:spAutoFit/>
      </a:bodyPr>
      <a:lstStyle>
        <a:defPPr>
          <a:defRPr dirty="0" smtClean="0"/>
        </a:defPPr>
      </a:lst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accent1"/>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B6ECA22C6F961479FED90AA994D0ADF" ma:contentTypeVersion="10" ma:contentTypeDescription="Create a new document." ma:contentTypeScope="" ma:versionID="7aa4933866954fea412486a539a0336d">
  <xsd:schema xmlns:xsd="http://www.w3.org/2001/XMLSchema" xmlns:xs="http://www.w3.org/2001/XMLSchema" xmlns:p="http://schemas.microsoft.com/office/2006/metadata/properties" xmlns:ns3="f5c9c831-8ba0-4e00-ad8e-c184ba360bc2" targetNamespace="http://schemas.microsoft.com/office/2006/metadata/properties" ma:root="true" ma:fieldsID="e9f8eb16403609643a56b183134fa8e4" ns3:_="">
    <xsd:import namespace="f5c9c831-8ba0-4e00-ad8e-c184ba360bc2"/>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GenerationTime" minOccurs="0"/>
                <xsd:element ref="ns3:MediaServiceEventHashCode" minOccurs="0"/>
                <xsd:element ref="ns3:MediaServiceDateTaken"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5c9c831-8ba0-4e00-ad8e-c184ba360bc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17DFEAC-615B-4C14-89C3-B49771E1F7E6}">
  <ds:schemaRefs>
    <ds:schemaRef ds:uri="http://schemas.microsoft.com/sharepoint/v3/contenttype/forms"/>
  </ds:schemaRefs>
</ds:datastoreItem>
</file>

<file path=customXml/itemProps2.xml><?xml version="1.0" encoding="utf-8"?>
<ds:datastoreItem xmlns:ds="http://schemas.openxmlformats.org/officeDocument/2006/customXml" ds:itemID="{BE2D9976-A5BC-46A0-85F2-C1FC64C80FCF}">
  <ds:schemaRefs>
    <ds:schemaRef ds:uri="http://purl.org/dc/elements/1.1/"/>
    <ds:schemaRef ds:uri="http://schemas.openxmlformats.org/package/2006/metadata/core-properties"/>
    <ds:schemaRef ds:uri="http://purl.org/dc/dcmitype/"/>
    <ds:schemaRef ds:uri="http://schemas.microsoft.com/office/infopath/2007/PartnerControls"/>
    <ds:schemaRef ds:uri="http://purl.org/dc/terms/"/>
    <ds:schemaRef ds:uri="http://schemas.microsoft.com/office/2006/documentManagement/types"/>
    <ds:schemaRef ds:uri="f5c9c831-8ba0-4e00-ad8e-c184ba360bc2"/>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D97EB06B-3ADA-463C-BAC7-B1144C08F04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5c9c831-8ba0-4e00-ad8e-c184ba360bc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3179</TotalTime>
  <Words>2902</Words>
  <Application>Microsoft Office PowerPoint</Application>
  <PresentationFormat>On-screen Show (4:3)</PresentationFormat>
  <Paragraphs>380</Paragraphs>
  <Slides>50</Slides>
  <Notes>11</Notes>
  <HiddenSlides>0</HiddenSlides>
  <MMClips>0</MMClips>
  <ScaleCrop>false</ScaleCrop>
  <HeadingPairs>
    <vt:vector size="8" baseType="variant">
      <vt:variant>
        <vt:lpstr>Fonts Used</vt:lpstr>
      </vt:variant>
      <vt:variant>
        <vt:i4>9</vt:i4>
      </vt:variant>
      <vt:variant>
        <vt:lpstr>Theme</vt:lpstr>
      </vt:variant>
      <vt:variant>
        <vt:i4>2</vt:i4>
      </vt:variant>
      <vt:variant>
        <vt:lpstr>Embedded OLE Servers</vt:lpstr>
      </vt:variant>
      <vt:variant>
        <vt:i4>1</vt:i4>
      </vt:variant>
      <vt:variant>
        <vt:lpstr>Slide Titles</vt:lpstr>
      </vt:variant>
      <vt:variant>
        <vt:i4>50</vt:i4>
      </vt:variant>
    </vt:vector>
  </HeadingPairs>
  <TitlesOfParts>
    <vt:vector size="62" baseType="lpstr">
      <vt:lpstr>Acherus Grotesque</vt:lpstr>
      <vt:lpstr>Arial</vt:lpstr>
      <vt:lpstr>Calibri</vt:lpstr>
      <vt:lpstr>Calibri Light</vt:lpstr>
      <vt:lpstr>Cambria Math</vt:lpstr>
      <vt:lpstr>Century Gothic</vt:lpstr>
      <vt:lpstr>Symbol</vt:lpstr>
      <vt:lpstr>Times New Roman</vt:lpstr>
      <vt:lpstr>Trebuchet MS</vt:lpstr>
      <vt:lpstr>Office Theme</vt:lpstr>
      <vt:lpstr>1_Office Theme</vt:lpstr>
      <vt:lpstr>Equation</vt:lpstr>
      <vt:lpstr>PowerPoint Presentation</vt:lpstr>
      <vt:lpstr>Topics</vt:lpstr>
      <vt:lpstr>PowerPoint Presentation</vt:lpstr>
      <vt:lpstr>Virus Size</vt:lpstr>
      <vt:lpstr>Size Matters</vt:lpstr>
      <vt:lpstr>Modes of Transmission</vt:lpstr>
      <vt:lpstr>Reality is More Complicated</vt:lpstr>
      <vt:lpstr>Droplets that are expelled into air can be inhaled, land on people’s mucus membranes, or deposit onto surfaces, where someone can touch them or they can be resuspended into air.</vt:lpstr>
      <vt:lpstr>Size Distributions: Breathing</vt:lpstr>
      <vt:lpstr>Size Distributions: Speaking</vt:lpstr>
      <vt:lpstr>Size Distributions: Coughing</vt:lpstr>
      <vt:lpstr>Corrected Size Distributions</vt:lpstr>
      <vt:lpstr>Breathing, talking, and coughing release droplets that range from submicron to millimeter in size.</vt:lpstr>
      <vt:lpstr>Virus Detection Methods</vt:lpstr>
      <vt:lpstr>Virus Detection Methods</vt:lpstr>
      <vt:lpstr>Relationship Between the Two Methods for Flu Virus</vt:lpstr>
      <vt:lpstr>Amount of Flu Virus in Coarse vs. Fine Droplets (Particles) in Exhaled Breath</vt:lpstr>
      <vt:lpstr>Flu Virus in Droplets (Aerosols)</vt:lpstr>
      <vt:lpstr>The majority of flu virus (RNA copies) is found in fine (&lt;5 m), rather than coarse (&gt;5 m), droplets/aerosols.</vt:lpstr>
      <vt:lpstr>Settling Velocity and Time</vt:lpstr>
      <vt:lpstr>Humidity Controls Final Size</vt:lpstr>
      <vt:lpstr>Virus Dynamics in Indoor Air</vt:lpstr>
      <vt:lpstr>Virus Viability vs. RH</vt:lpstr>
      <vt:lpstr>Virus-Aerosols From a Cough</vt:lpstr>
      <vt:lpstr>Infectious Concentrations vs. RH</vt:lpstr>
      <vt:lpstr>RH and Removal Mechanisms</vt:lpstr>
      <vt:lpstr>PowerPoint Presentation</vt:lpstr>
      <vt:lpstr>Seasonality of the Flu</vt:lpstr>
      <vt:lpstr>PowerPoint Presentation</vt:lpstr>
      <vt:lpstr>PowerPoint Presentation</vt:lpstr>
      <vt:lpstr>Virus Viability</vt:lpstr>
      <vt:lpstr>Virus Viability vs. RH</vt:lpstr>
      <vt:lpstr>Flu Remains Viable at All RH</vt:lpstr>
      <vt:lpstr>Respiratory Secretions Protect</vt:lpstr>
      <vt:lpstr>SARS-CoV-1 in Droplets</vt:lpstr>
      <vt:lpstr>How Might RH Affect Transmission?</vt:lpstr>
      <vt:lpstr>PowerPoint Presentation</vt:lpstr>
      <vt:lpstr>Types of Masks</vt:lpstr>
      <vt:lpstr>PowerPoint Presentation</vt:lpstr>
      <vt:lpstr>Filtration Mechanisms</vt:lpstr>
      <vt:lpstr>Filter Efficiency</vt:lpstr>
      <vt:lpstr>N95</vt:lpstr>
      <vt:lpstr>Surgical Masks and Flu Virus</vt:lpstr>
      <vt:lpstr>PowerPoint Presentation</vt:lpstr>
      <vt:lpstr>PowerPoint Presentation</vt:lpstr>
      <vt:lpstr>PowerPoint Presentation</vt:lpstr>
      <vt:lpstr>SARS-CoV-2 Size Distributions</vt:lpstr>
      <vt:lpstr>SARS-CoV-2 Survival in Aerosols</vt:lpstr>
      <vt:lpstr>Major Unknowns</vt:lpstr>
      <vt:lpstr>Acknowledgments</vt:lpstr>
    </vt:vector>
  </TitlesOfParts>
  <Company>Virginia Tech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Marr, Linsey</dc:creator>
  <cp:lastModifiedBy>Andrew</cp:lastModifiedBy>
  <cp:revision>115</cp:revision>
  <dcterms:created xsi:type="dcterms:W3CDTF">2020-03-13T19:49:55Z</dcterms:created>
  <dcterms:modified xsi:type="dcterms:W3CDTF">2020-03-25T21:56:20Z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0x0101008B6ECA22C6F961479FED90AA994D0ADF</vt:lpwstr>
  </property>
</Properties>
</file>